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7" r:id="rId4"/>
    <p:sldId id="260" r:id="rId5"/>
    <p:sldId id="259" r:id="rId6"/>
    <p:sldId id="262" r:id="rId7"/>
    <p:sldId id="267" r:id="rId8"/>
    <p:sldId id="266" r:id="rId9"/>
    <p:sldId id="264" r:id="rId10"/>
    <p:sldId id="265" r:id="rId11"/>
    <p:sldId id="269" r:id="rId12"/>
    <p:sldId id="270" r:id="rId13"/>
    <p:sldId id="272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7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312" autoAdjust="0"/>
    <p:restoredTop sz="94660"/>
  </p:normalViewPr>
  <p:slideViewPr>
    <p:cSldViewPr snapToGrid="0">
      <p:cViewPr>
        <p:scale>
          <a:sx n="57" d="100"/>
          <a:sy n="57" d="100"/>
        </p:scale>
        <p:origin x="342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2BC1C-000C-4196-AF05-2A3AFE76CD69}" type="doc">
      <dgm:prSet loTypeId="urn:microsoft.com/office/officeart/2005/8/layout/hierarchy3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5B6DBD84-5295-437F-8772-72ABE142D711}">
      <dgm:prSet phldrT="[Texto]" custT="1"/>
      <dgm:spPr>
        <a:solidFill>
          <a:srgbClr val="FFFF00"/>
        </a:solidFill>
        <a:ln w="44450" cmpd="sng">
          <a:solidFill>
            <a:schemeClr val="tx1"/>
          </a:solidFill>
        </a:ln>
      </dgm:spPr>
      <dgm:t>
        <a:bodyPr/>
        <a:lstStyle/>
        <a:p>
          <a:r>
            <a:rPr lang="es-ES" sz="2400" b="1" dirty="0" smtClean="0">
              <a:solidFill>
                <a:schemeClr val="tx1"/>
              </a:solidFill>
            </a:rPr>
            <a:t>OBJETIVOS</a:t>
          </a:r>
          <a:endParaRPr lang="es-ES" sz="2400" b="1" dirty="0">
            <a:solidFill>
              <a:schemeClr val="tx1"/>
            </a:solidFill>
          </a:endParaRPr>
        </a:p>
      </dgm:t>
    </dgm:pt>
    <dgm:pt modelId="{8B373FE9-89FE-40F2-9569-486946F9B49E}" type="parTrans" cxnId="{41C8AFE6-7052-4B2E-9A13-613720DFF376}">
      <dgm:prSet/>
      <dgm:spPr/>
      <dgm:t>
        <a:bodyPr/>
        <a:lstStyle/>
        <a:p>
          <a:endParaRPr lang="es-ES"/>
        </a:p>
      </dgm:t>
    </dgm:pt>
    <dgm:pt modelId="{AC604EF6-F7D0-4BB3-92B6-14283E815443}" type="sibTrans" cxnId="{41C8AFE6-7052-4B2E-9A13-613720DFF376}">
      <dgm:prSet/>
      <dgm:spPr/>
      <dgm:t>
        <a:bodyPr/>
        <a:lstStyle/>
        <a:p>
          <a:endParaRPr lang="es-ES"/>
        </a:p>
      </dgm:t>
    </dgm:pt>
    <dgm:pt modelId="{66F122C3-B749-4412-BFF2-E2A913CA4CF5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Normar los procesos de implementación, supervisión y monitoreo de las actividades comprendidas en la </a:t>
          </a:r>
          <a:r>
            <a:rPr lang="es-ES" sz="1400" b="1" dirty="0" err="1" smtClean="0"/>
            <a:t>MRCt</a:t>
          </a:r>
          <a:endParaRPr lang="es-ES" sz="1400" b="1" dirty="0"/>
        </a:p>
      </dgm:t>
    </dgm:pt>
    <dgm:pt modelId="{0DD1E21F-044B-421B-B75F-02B388C5083A}" type="parTrans" cxnId="{F77ED8DD-12D1-4EC6-844A-B552ACAF20B7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5C585676-F7EF-4DEA-A3D7-FF6377EA10F2}" type="sibTrans" cxnId="{F77ED8DD-12D1-4EC6-844A-B552ACAF20B7}">
      <dgm:prSet/>
      <dgm:spPr/>
      <dgm:t>
        <a:bodyPr/>
        <a:lstStyle/>
        <a:p>
          <a:endParaRPr lang="es-ES"/>
        </a:p>
      </dgm:t>
    </dgm:pt>
    <dgm:pt modelId="{F52338F7-11D0-4703-BECF-B0D3CF7EE373}">
      <dgm:prSet custT="1"/>
      <dgm:spPr>
        <a:solidFill>
          <a:srgbClr val="FFFF00"/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Proponer el reconocimiento y estímulo institucional al estudiante y a la sección con los mejores resultados en comprensión de textos y a la sección que demuestre el mejor avance en el nivel de logro bimestral, entre los estudiantes del … de los cuales solo el primer lugar participará en el Concurso Regional de Comprensión de Textos. </a:t>
          </a:r>
          <a:endParaRPr lang="es-ES" sz="1400" b="1" dirty="0"/>
        </a:p>
      </dgm:t>
    </dgm:pt>
    <dgm:pt modelId="{A2300D5E-0595-49EF-A318-DD61E3C17756}" type="parTrans" cxnId="{8CAEC4A3-1F92-4278-9096-408858D0952C}">
      <dgm:prSet/>
      <dgm:spPr>
        <a:ln w="44450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82763C14-35CB-4712-A7C6-A5E07D81A321}" type="sibTrans" cxnId="{8CAEC4A3-1F92-4278-9096-408858D0952C}">
      <dgm:prSet/>
      <dgm:spPr/>
      <dgm:t>
        <a:bodyPr/>
        <a:lstStyle/>
        <a:p>
          <a:endParaRPr lang="es-ES"/>
        </a:p>
      </dgm:t>
    </dgm:pt>
    <dgm:pt modelId="{35B91DA9-6C41-4FCC-8F8D-836AE45987BE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Promover la lectura de diferentes tipos y formatos de textos con incidencia en los tipos y formatos más complejos en los cuales se ha tenido dificultades según el análisis de los resultados de la ECE 2016.</a:t>
          </a:r>
          <a:endParaRPr lang="es-ES" sz="1400" b="1" dirty="0"/>
        </a:p>
      </dgm:t>
    </dgm:pt>
    <dgm:pt modelId="{A877D130-7B31-4599-8292-3131FBBEA6C0}" type="sibTrans" cxnId="{96E7D88B-85D3-4EB7-B490-CDC95822E3D2}">
      <dgm:prSet/>
      <dgm:spPr/>
      <dgm:t>
        <a:bodyPr/>
        <a:lstStyle/>
        <a:p>
          <a:endParaRPr lang="es-ES"/>
        </a:p>
      </dgm:t>
    </dgm:pt>
    <dgm:pt modelId="{54966BFF-37F0-46FF-9C2D-4732B81B24E3}" type="parTrans" cxnId="{96E7D88B-85D3-4EB7-B490-CDC95822E3D2}">
      <dgm:prSet/>
      <dgm:spPr>
        <a:ln w="44450" cmpd="sng">
          <a:solidFill>
            <a:schemeClr val="tx1"/>
          </a:solidFill>
          <a:headEnd w="lg" len="sm"/>
        </a:ln>
      </dgm:spPr>
      <dgm:t>
        <a:bodyPr/>
        <a:lstStyle/>
        <a:p>
          <a:endParaRPr lang="es-ES"/>
        </a:p>
      </dgm:t>
    </dgm:pt>
    <dgm:pt modelId="{33D6E634-A889-4A96-931D-90E8CFA57D5E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Promover el uso de los resultados de la ECE 2016, de la prueba regional y los resultados del área de comunicación como insumos para presentar el diagnóstico de los planes de trabajo institucionales que contribuyan a mejorar la competencia de comprensión de textos …</a:t>
          </a:r>
          <a:endParaRPr lang="es-ES" sz="1400" b="1" dirty="0"/>
        </a:p>
      </dgm:t>
    </dgm:pt>
    <dgm:pt modelId="{4EBFCE7A-C9C4-4AAF-B5DE-AE6FE1CF2CD6}" type="parTrans" cxnId="{1E772525-E04E-4240-9AEE-1A846C9B9A20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4CB929BE-1EE3-4BC7-BED3-6BCE4FDCF2BB}" type="sibTrans" cxnId="{1E772525-E04E-4240-9AEE-1A846C9B9A20}">
      <dgm:prSet/>
      <dgm:spPr/>
      <dgm:t>
        <a:bodyPr/>
        <a:lstStyle/>
        <a:p>
          <a:endParaRPr lang="es-ES"/>
        </a:p>
      </dgm:t>
    </dgm:pt>
    <dgm:pt modelId="{2FAB3981-F7B3-4B6E-A451-A9410EC16C66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Monitorear en coordinación con las </a:t>
          </a:r>
          <a:r>
            <a:rPr lang="es-ES" sz="1400" b="1" dirty="0" err="1" smtClean="0"/>
            <a:t>UGELs</a:t>
          </a:r>
          <a:r>
            <a:rPr lang="es-ES" sz="1400" b="1" dirty="0" smtClean="0"/>
            <a:t> la aplicación de módulos de lectura en las instituciones educativas JEC y textos de lectura proporcionados por el MED en las instituciones educativas JER; así como diversos textos en II.EE. privadas.</a:t>
          </a:r>
          <a:endParaRPr lang="es-ES" sz="1400" b="1" dirty="0"/>
        </a:p>
      </dgm:t>
    </dgm:pt>
    <dgm:pt modelId="{2929169E-44C0-4296-B6AD-18F56D1C1638}" type="parTrans" cxnId="{1AB80F7B-45D1-4B7D-86EA-7B9752849B59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EB6D1B12-739C-407E-845A-C9417C235158}" type="sibTrans" cxnId="{1AB80F7B-45D1-4B7D-86EA-7B9752849B59}">
      <dgm:prSet/>
      <dgm:spPr/>
      <dgm:t>
        <a:bodyPr/>
        <a:lstStyle/>
        <a:p>
          <a:endParaRPr lang="es-ES"/>
        </a:p>
      </dgm:t>
    </dgm:pt>
    <dgm:pt modelId="{87A9E879-CBDC-4BAB-96F0-69E8E15927A8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Evaluar el nivel de logro de las capacidades de la competencia de comprensión de textos en …</a:t>
          </a:r>
          <a:endParaRPr lang="es-ES" sz="1400" b="1" dirty="0"/>
        </a:p>
      </dgm:t>
    </dgm:pt>
    <dgm:pt modelId="{9E9E1F48-73C5-4D0D-8335-98E31A65AA6E}" type="parTrans" cxnId="{10CB4099-FC2F-453D-ACD0-6B33ACC48367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E38E7C41-0D07-4402-8E5F-8C96A7DAF1B0}" type="sibTrans" cxnId="{10CB4099-FC2F-453D-ACD0-6B33ACC48367}">
      <dgm:prSet/>
      <dgm:spPr/>
      <dgm:t>
        <a:bodyPr/>
        <a:lstStyle/>
        <a:p>
          <a:endParaRPr lang="es-ES"/>
        </a:p>
      </dgm:t>
    </dgm:pt>
    <dgm:pt modelId="{3A4F6BB3-5B5A-4326-A40A-FE09FC16C5B3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Desarrollar las capacidades de la competencia de comprensión de textos en …</a:t>
          </a:r>
          <a:endParaRPr lang="es-ES" sz="1400" b="1" dirty="0"/>
        </a:p>
      </dgm:t>
    </dgm:pt>
    <dgm:pt modelId="{8CF2195E-2A4D-41E3-B8B4-AAD09B90BED5}" type="parTrans" cxnId="{109E5A7A-AF00-44F3-99DE-B29A2EB6143E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E88F26EF-2EC2-4517-883B-BE74378E2E9E}" type="sibTrans" cxnId="{109E5A7A-AF00-44F3-99DE-B29A2EB6143E}">
      <dgm:prSet/>
      <dgm:spPr/>
      <dgm:t>
        <a:bodyPr/>
        <a:lstStyle/>
        <a:p>
          <a:endParaRPr lang="es-ES"/>
        </a:p>
      </dgm:t>
    </dgm:pt>
    <dgm:pt modelId="{2430DA95-6905-4DCF-A82B-A3819AB1B796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Promover espacios para la práctica de lectura de temas regionales y locales </a:t>
          </a:r>
          <a:endParaRPr lang="es-ES" sz="1400" b="1" dirty="0"/>
        </a:p>
      </dgm:t>
    </dgm:pt>
    <dgm:pt modelId="{379AC940-1D3E-4CA9-9FD6-82C82AE19898}" type="parTrans" cxnId="{A5E6CA5F-2F75-4FB0-866E-BE00282E7DBF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31E31552-5BE2-4806-873E-493129B870FC}" type="sibTrans" cxnId="{A5E6CA5F-2F75-4FB0-866E-BE00282E7DBF}">
      <dgm:prSet/>
      <dgm:spPr/>
      <dgm:t>
        <a:bodyPr/>
        <a:lstStyle/>
        <a:p>
          <a:endParaRPr lang="es-ES"/>
        </a:p>
      </dgm:t>
    </dgm:pt>
    <dgm:pt modelId="{11ACDE3C-6E1F-4D41-8C91-C00CE7440660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Premiar a los estudiantes y a la sección que demuestren un nivel de logro satisfactorio en comprensión de textos y a la sección que demuestre el mayor avance o progreso en el Concurso Regional</a:t>
          </a:r>
          <a:endParaRPr lang="es-ES" sz="1400" b="1" dirty="0"/>
        </a:p>
      </dgm:t>
    </dgm:pt>
    <dgm:pt modelId="{AD77CDB6-068C-402D-9808-697C59F6AD6E}" type="parTrans" cxnId="{0D48BA0B-A2C2-43DD-8D70-8750D2A11B57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49DC0B0B-B636-4AB1-B2AB-872553F97E37}" type="sibTrans" cxnId="{0D48BA0B-A2C2-43DD-8D70-8750D2A11B57}">
      <dgm:prSet/>
      <dgm:spPr/>
      <dgm:t>
        <a:bodyPr/>
        <a:lstStyle/>
        <a:p>
          <a:endParaRPr lang="es-ES"/>
        </a:p>
      </dgm:t>
    </dgm:pt>
    <dgm:pt modelId="{40EA9C9D-67D0-4682-AE4B-8BD0FAB24BCD}" type="pres">
      <dgm:prSet presAssocID="{95A2BC1C-000C-4196-AF05-2A3AFE76CD6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23E525-D1FA-4CDB-8F93-8D86794AF21C}" type="pres">
      <dgm:prSet presAssocID="{5B6DBD84-5295-437F-8772-72ABE142D711}" presName="root" presStyleCnt="0"/>
      <dgm:spPr/>
      <dgm:t>
        <a:bodyPr/>
        <a:lstStyle/>
        <a:p>
          <a:endParaRPr lang="es-ES"/>
        </a:p>
      </dgm:t>
    </dgm:pt>
    <dgm:pt modelId="{F6FD772E-91DB-4575-9900-4D1AC101CF65}" type="pres">
      <dgm:prSet presAssocID="{5B6DBD84-5295-437F-8772-72ABE142D711}" presName="rootComposite" presStyleCnt="0"/>
      <dgm:spPr/>
      <dgm:t>
        <a:bodyPr/>
        <a:lstStyle/>
        <a:p>
          <a:endParaRPr lang="es-ES"/>
        </a:p>
      </dgm:t>
    </dgm:pt>
    <dgm:pt modelId="{B54BC94C-B5DC-4A82-BD6E-5F5F8FC5ECB7}" type="pres">
      <dgm:prSet presAssocID="{5B6DBD84-5295-437F-8772-72ABE142D711}" presName="rootText" presStyleLbl="node1" presStyleIdx="0" presStyleCnt="1" custScaleX="299776" custScaleY="73767" custLinFactY="-132100" custLinFactNeighborX="20148" custLinFactNeighborY="-200000"/>
      <dgm:spPr/>
      <dgm:t>
        <a:bodyPr/>
        <a:lstStyle/>
        <a:p>
          <a:endParaRPr lang="es-ES"/>
        </a:p>
      </dgm:t>
    </dgm:pt>
    <dgm:pt modelId="{57A6FBE7-AC5F-4144-881B-0BE643C4FA7B}" type="pres">
      <dgm:prSet presAssocID="{5B6DBD84-5295-437F-8772-72ABE142D711}" presName="rootConnector" presStyleLbl="node1" presStyleIdx="0" presStyleCnt="1"/>
      <dgm:spPr/>
      <dgm:t>
        <a:bodyPr/>
        <a:lstStyle/>
        <a:p>
          <a:endParaRPr lang="es-ES"/>
        </a:p>
      </dgm:t>
    </dgm:pt>
    <dgm:pt modelId="{364F3ED0-BF88-44DB-B724-CF740186AC65}" type="pres">
      <dgm:prSet presAssocID="{5B6DBD84-5295-437F-8772-72ABE142D711}" presName="childShape" presStyleCnt="0"/>
      <dgm:spPr/>
      <dgm:t>
        <a:bodyPr/>
        <a:lstStyle/>
        <a:p>
          <a:endParaRPr lang="es-ES"/>
        </a:p>
      </dgm:t>
    </dgm:pt>
    <dgm:pt modelId="{9477372B-CE50-49E2-A538-394654651637}" type="pres">
      <dgm:prSet presAssocID="{54966BFF-37F0-46FF-9C2D-4732B81B24E3}" presName="Name13" presStyleLbl="parChTrans1D2" presStyleIdx="0" presStyleCnt="9"/>
      <dgm:spPr/>
      <dgm:t>
        <a:bodyPr/>
        <a:lstStyle/>
        <a:p>
          <a:endParaRPr lang="es-ES"/>
        </a:p>
      </dgm:t>
    </dgm:pt>
    <dgm:pt modelId="{C6D2292E-523A-4EE5-A856-AA01CB2CE622}" type="pres">
      <dgm:prSet presAssocID="{35B91DA9-6C41-4FCC-8F8D-836AE45987BE}" presName="childText" presStyleLbl="bgAcc1" presStyleIdx="0" presStyleCnt="9" custScaleX="1135471" custScaleY="105501" custLinFactNeighborX="16753" custLinFactNeighborY="812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D959C3-9025-4D70-896F-90EAF8839F3A}" type="pres">
      <dgm:prSet presAssocID="{0DD1E21F-044B-421B-B75F-02B388C5083A}" presName="Name13" presStyleLbl="parChTrans1D2" presStyleIdx="1" presStyleCnt="9"/>
      <dgm:spPr/>
      <dgm:t>
        <a:bodyPr/>
        <a:lstStyle/>
        <a:p>
          <a:endParaRPr lang="es-ES"/>
        </a:p>
      </dgm:t>
    </dgm:pt>
    <dgm:pt modelId="{1601F718-ED46-47F0-9DC7-29C90D0E83F2}" type="pres">
      <dgm:prSet presAssocID="{66F122C3-B749-4412-BFF2-E2A913CA4CF5}" presName="childText" presStyleLbl="bgAcc1" presStyleIdx="1" presStyleCnt="9" custScaleX="1057741" custScaleY="68737" custLinFactY="-35969" custLinFactNeighborX="1969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CBD753-8E4B-4FA8-8A3E-52C6FCAAEBBA}" type="pres">
      <dgm:prSet presAssocID="{A2300D5E-0595-49EF-A318-DD61E3C17756}" presName="Name13" presStyleLbl="parChTrans1D2" presStyleIdx="2" presStyleCnt="9"/>
      <dgm:spPr/>
      <dgm:t>
        <a:bodyPr/>
        <a:lstStyle/>
        <a:p>
          <a:endParaRPr lang="es-ES"/>
        </a:p>
      </dgm:t>
    </dgm:pt>
    <dgm:pt modelId="{1098B7E6-4E74-4762-8A7C-BE2134F7588F}" type="pres">
      <dgm:prSet presAssocID="{F52338F7-11D0-4703-BECF-B0D3CF7EE373}" presName="childText" presStyleLbl="bgAcc1" presStyleIdx="2" presStyleCnt="9" custScaleX="1343893" custScaleY="130548" custLinFactY="185987" custLinFactNeighborX="16693" custLinFactNeighborY="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9FDEB2-C20F-4BD5-8D80-2461E307C49C}" type="pres">
      <dgm:prSet presAssocID="{8CF2195E-2A4D-41E3-B8B4-AAD09B90BED5}" presName="Name13" presStyleLbl="parChTrans1D2" presStyleIdx="3" presStyleCnt="9"/>
      <dgm:spPr/>
      <dgm:t>
        <a:bodyPr/>
        <a:lstStyle/>
        <a:p>
          <a:endParaRPr lang="es-ES"/>
        </a:p>
      </dgm:t>
    </dgm:pt>
    <dgm:pt modelId="{85AD5640-03BA-4F73-A645-785CC7386F0A}" type="pres">
      <dgm:prSet presAssocID="{3A4F6BB3-5B5A-4326-A40A-FE09FC16C5B3}" presName="childText" presStyleLbl="bgAcc1" presStyleIdx="3" presStyleCnt="9" custScaleX="743923" custScaleY="68696" custLinFactNeighborX="20909" custLinFactNeighborY="-511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0118D0-4354-46EF-8278-86A85F5F388B}" type="pres">
      <dgm:prSet presAssocID="{9E9E1F48-73C5-4D0D-8335-98E31A65AA6E}" presName="Name13" presStyleLbl="parChTrans1D2" presStyleIdx="4" presStyleCnt="9"/>
      <dgm:spPr/>
      <dgm:t>
        <a:bodyPr/>
        <a:lstStyle/>
        <a:p>
          <a:endParaRPr lang="es-ES"/>
        </a:p>
      </dgm:t>
    </dgm:pt>
    <dgm:pt modelId="{4746EB4F-823D-4F76-9BE3-9F6C3B94FED3}" type="pres">
      <dgm:prSet presAssocID="{87A9E879-CBDC-4BAB-96F0-69E8E15927A8}" presName="childText" presStyleLbl="bgAcc1" presStyleIdx="4" presStyleCnt="9" custScaleX="1086087" custScaleY="63292" custLinFactNeighborX="16953" custLinFactNeighborY="583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FD62CD-87D7-4858-9D83-EBBEC0322BC6}" type="pres">
      <dgm:prSet presAssocID="{4EBFCE7A-C9C4-4AAF-B5DE-AE6FE1CF2CD6}" presName="Name13" presStyleLbl="parChTrans1D2" presStyleIdx="5" presStyleCnt="9"/>
      <dgm:spPr/>
      <dgm:t>
        <a:bodyPr/>
        <a:lstStyle/>
        <a:p>
          <a:endParaRPr lang="es-ES"/>
        </a:p>
      </dgm:t>
    </dgm:pt>
    <dgm:pt modelId="{C654104C-8C01-4CEB-8971-65DF3C4BE39A}" type="pres">
      <dgm:prSet presAssocID="{33D6E634-A889-4A96-931D-90E8CFA57D5E}" presName="childText" presStyleLbl="bgAcc1" presStyleIdx="5" presStyleCnt="9" custScaleX="1329476" custLinFactY="-152967" custLinFactNeighborX="14995" custLinFactNeighborY="-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7C951A-5FB5-453A-9E93-F961FE80E5F6}" type="pres">
      <dgm:prSet presAssocID="{2929169E-44C0-4296-B6AD-18F56D1C1638}" presName="Name13" presStyleLbl="parChTrans1D2" presStyleIdx="6" presStyleCnt="9"/>
      <dgm:spPr/>
      <dgm:t>
        <a:bodyPr/>
        <a:lstStyle/>
        <a:p>
          <a:endParaRPr lang="es-ES"/>
        </a:p>
      </dgm:t>
    </dgm:pt>
    <dgm:pt modelId="{82CB8AA1-6F9E-4D5A-93D0-D8410749C447}" type="pres">
      <dgm:prSet presAssocID="{2FAB3981-F7B3-4B6E-A451-A9410EC16C66}" presName="childText" presStyleLbl="bgAcc1" presStyleIdx="6" presStyleCnt="9" custScaleX="1158227" custLinFactY="-100000" custLinFactNeighborX="18238" custLinFactNeighborY="-1786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7AEA5B-AD38-4674-A571-0F505FF2AF68}" type="pres">
      <dgm:prSet presAssocID="{AD77CDB6-068C-402D-9808-697C59F6AD6E}" presName="Name13" presStyleLbl="parChTrans1D2" presStyleIdx="7" presStyleCnt="9"/>
      <dgm:spPr/>
      <dgm:t>
        <a:bodyPr/>
        <a:lstStyle/>
        <a:p>
          <a:endParaRPr lang="es-ES"/>
        </a:p>
      </dgm:t>
    </dgm:pt>
    <dgm:pt modelId="{CC9AE62E-061D-4606-82AC-480CDA7702D0}" type="pres">
      <dgm:prSet presAssocID="{11ACDE3C-6E1F-4D41-8C91-C00CE7440660}" presName="childText" presStyleLbl="bgAcc1" presStyleIdx="7" presStyleCnt="9" custScaleX="1329574" custLinFactNeighborX="17585" custLinFactNeighborY="-5308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5AE54A-10CA-4577-9D1C-3DDF9E082BAA}" type="pres">
      <dgm:prSet presAssocID="{379AC940-1D3E-4CA9-9FD6-82C82AE19898}" presName="Name13" presStyleLbl="parChTrans1D2" presStyleIdx="8" presStyleCnt="9"/>
      <dgm:spPr/>
      <dgm:t>
        <a:bodyPr/>
        <a:lstStyle/>
        <a:p>
          <a:endParaRPr lang="es-ES"/>
        </a:p>
      </dgm:t>
    </dgm:pt>
    <dgm:pt modelId="{48C16910-A8A2-41D3-BA82-F9B953AF18A2}" type="pres">
      <dgm:prSet presAssocID="{2430DA95-6905-4DCF-A82B-A3819AB1B796}" presName="childText" presStyleLbl="bgAcc1" presStyleIdx="8" presStyleCnt="9" custScaleX="922293" custScaleY="53160" custLinFactNeighborX="16918" custLinFactNeighborY="-653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2288773-7AA5-449E-9A39-A4174F9B23F3}" type="presOf" srcId="{95A2BC1C-000C-4196-AF05-2A3AFE76CD69}" destId="{40EA9C9D-67D0-4682-AE4B-8BD0FAB24BCD}" srcOrd="0" destOrd="0" presId="urn:microsoft.com/office/officeart/2005/8/layout/hierarchy3"/>
    <dgm:cxn modelId="{A4DCD43E-9A65-437F-AFEC-01D5E80926EF}" type="presOf" srcId="{35B91DA9-6C41-4FCC-8F8D-836AE45987BE}" destId="{C6D2292E-523A-4EE5-A856-AA01CB2CE622}" srcOrd="0" destOrd="0" presId="urn:microsoft.com/office/officeart/2005/8/layout/hierarchy3"/>
    <dgm:cxn modelId="{5C5D26FF-8AA1-4B01-8FEF-2C37081DE0CA}" type="presOf" srcId="{87A9E879-CBDC-4BAB-96F0-69E8E15927A8}" destId="{4746EB4F-823D-4F76-9BE3-9F6C3B94FED3}" srcOrd="0" destOrd="0" presId="urn:microsoft.com/office/officeart/2005/8/layout/hierarchy3"/>
    <dgm:cxn modelId="{B1B96311-9896-47DA-B8BE-B9CF425FCA7B}" type="presOf" srcId="{9E9E1F48-73C5-4D0D-8335-98E31A65AA6E}" destId="{390118D0-4354-46EF-8278-86A85F5F388B}" srcOrd="0" destOrd="0" presId="urn:microsoft.com/office/officeart/2005/8/layout/hierarchy3"/>
    <dgm:cxn modelId="{F9D08E79-B821-413B-A076-2B26DD63E32A}" type="presOf" srcId="{A2300D5E-0595-49EF-A318-DD61E3C17756}" destId="{CBCBD753-8E4B-4FA8-8A3E-52C6FCAAEBBA}" srcOrd="0" destOrd="0" presId="urn:microsoft.com/office/officeart/2005/8/layout/hierarchy3"/>
    <dgm:cxn modelId="{10CB4099-FC2F-453D-ACD0-6B33ACC48367}" srcId="{5B6DBD84-5295-437F-8772-72ABE142D711}" destId="{87A9E879-CBDC-4BAB-96F0-69E8E15927A8}" srcOrd="4" destOrd="0" parTransId="{9E9E1F48-73C5-4D0D-8335-98E31A65AA6E}" sibTransId="{E38E7C41-0D07-4402-8E5F-8C96A7DAF1B0}"/>
    <dgm:cxn modelId="{93BD8758-82A4-41A0-9B54-AA434BE3985C}" type="presOf" srcId="{11ACDE3C-6E1F-4D41-8C91-C00CE7440660}" destId="{CC9AE62E-061D-4606-82AC-480CDA7702D0}" srcOrd="0" destOrd="0" presId="urn:microsoft.com/office/officeart/2005/8/layout/hierarchy3"/>
    <dgm:cxn modelId="{B79A58D9-9E62-4647-826B-680A187A9F53}" type="presOf" srcId="{2929169E-44C0-4296-B6AD-18F56D1C1638}" destId="{8A7C951A-5FB5-453A-9E93-F961FE80E5F6}" srcOrd="0" destOrd="0" presId="urn:microsoft.com/office/officeart/2005/8/layout/hierarchy3"/>
    <dgm:cxn modelId="{81991B23-E230-45C9-B27A-BF00E0CEE50A}" type="presOf" srcId="{5B6DBD84-5295-437F-8772-72ABE142D711}" destId="{57A6FBE7-AC5F-4144-881B-0BE643C4FA7B}" srcOrd="1" destOrd="0" presId="urn:microsoft.com/office/officeart/2005/8/layout/hierarchy3"/>
    <dgm:cxn modelId="{4E2CB035-1305-4FE9-9096-2738249B5976}" type="presOf" srcId="{379AC940-1D3E-4CA9-9FD6-82C82AE19898}" destId="{305AE54A-10CA-4577-9D1C-3DDF9E082BAA}" srcOrd="0" destOrd="0" presId="urn:microsoft.com/office/officeart/2005/8/layout/hierarchy3"/>
    <dgm:cxn modelId="{5C6FE6A6-C3CA-47BC-90D0-DD1FC0FCBBB2}" type="presOf" srcId="{F52338F7-11D0-4703-BECF-B0D3CF7EE373}" destId="{1098B7E6-4E74-4762-8A7C-BE2134F7588F}" srcOrd="0" destOrd="0" presId="urn:microsoft.com/office/officeart/2005/8/layout/hierarchy3"/>
    <dgm:cxn modelId="{109E5A7A-AF00-44F3-99DE-B29A2EB6143E}" srcId="{5B6DBD84-5295-437F-8772-72ABE142D711}" destId="{3A4F6BB3-5B5A-4326-A40A-FE09FC16C5B3}" srcOrd="3" destOrd="0" parTransId="{8CF2195E-2A4D-41E3-B8B4-AAD09B90BED5}" sibTransId="{E88F26EF-2EC2-4517-883B-BE74378E2E9E}"/>
    <dgm:cxn modelId="{A0DD6C43-01A7-4996-A42D-B568A7E232C5}" type="presOf" srcId="{AD77CDB6-068C-402D-9808-697C59F6AD6E}" destId="{207AEA5B-AD38-4674-A571-0F505FF2AF68}" srcOrd="0" destOrd="0" presId="urn:microsoft.com/office/officeart/2005/8/layout/hierarchy3"/>
    <dgm:cxn modelId="{1AB80F7B-45D1-4B7D-86EA-7B9752849B59}" srcId="{5B6DBD84-5295-437F-8772-72ABE142D711}" destId="{2FAB3981-F7B3-4B6E-A451-A9410EC16C66}" srcOrd="6" destOrd="0" parTransId="{2929169E-44C0-4296-B6AD-18F56D1C1638}" sibTransId="{EB6D1B12-739C-407E-845A-C9417C235158}"/>
    <dgm:cxn modelId="{41C8AFE6-7052-4B2E-9A13-613720DFF376}" srcId="{95A2BC1C-000C-4196-AF05-2A3AFE76CD69}" destId="{5B6DBD84-5295-437F-8772-72ABE142D711}" srcOrd="0" destOrd="0" parTransId="{8B373FE9-89FE-40F2-9569-486946F9B49E}" sibTransId="{AC604EF6-F7D0-4BB3-92B6-14283E815443}"/>
    <dgm:cxn modelId="{8469E9EE-280B-44B5-8B3F-7A616EFC93E3}" type="presOf" srcId="{8CF2195E-2A4D-41E3-B8B4-AAD09B90BED5}" destId="{669FDEB2-C20F-4BD5-8D80-2461E307C49C}" srcOrd="0" destOrd="0" presId="urn:microsoft.com/office/officeart/2005/8/layout/hierarchy3"/>
    <dgm:cxn modelId="{CFC44684-5FDB-4EBC-8497-CD83C52F731D}" type="presOf" srcId="{2430DA95-6905-4DCF-A82B-A3819AB1B796}" destId="{48C16910-A8A2-41D3-BA82-F9B953AF18A2}" srcOrd="0" destOrd="0" presId="urn:microsoft.com/office/officeart/2005/8/layout/hierarchy3"/>
    <dgm:cxn modelId="{78149A1A-71CE-4787-BB40-137AEBB55E9C}" type="presOf" srcId="{5B6DBD84-5295-437F-8772-72ABE142D711}" destId="{B54BC94C-B5DC-4A82-BD6E-5F5F8FC5ECB7}" srcOrd="0" destOrd="0" presId="urn:microsoft.com/office/officeart/2005/8/layout/hierarchy3"/>
    <dgm:cxn modelId="{8CAEC4A3-1F92-4278-9096-408858D0952C}" srcId="{5B6DBD84-5295-437F-8772-72ABE142D711}" destId="{F52338F7-11D0-4703-BECF-B0D3CF7EE373}" srcOrd="2" destOrd="0" parTransId="{A2300D5E-0595-49EF-A318-DD61E3C17756}" sibTransId="{82763C14-35CB-4712-A7C6-A5E07D81A321}"/>
    <dgm:cxn modelId="{22F49FB6-BB06-46B9-BC43-3FFBE9BB70AC}" type="presOf" srcId="{54966BFF-37F0-46FF-9C2D-4732B81B24E3}" destId="{9477372B-CE50-49E2-A538-394654651637}" srcOrd="0" destOrd="0" presId="urn:microsoft.com/office/officeart/2005/8/layout/hierarchy3"/>
    <dgm:cxn modelId="{2F67E5A6-582E-441E-ABF4-34772F334DA4}" type="presOf" srcId="{4EBFCE7A-C9C4-4AAF-B5DE-AE6FE1CF2CD6}" destId="{E6FD62CD-87D7-4858-9D83-EBBEC0322BC6}" srcOrd="0" destOrd="0" presId="urn:microsoft.com/office/officeart/2005/8/layout/hierarchy3"/>
    <dgm:cxn modelId="{A5E6CA5F-2F75-4FB0-866E-BE00282E7DBF}" srcId="{5B6DBD84-5295-437F-8772-72ABE142D711}" destId="{2430DA95-6905-4DCF-A82B-A3819AB1B796}" srcOrd="8" destOrd="0" parTransId="{379AC940-1D3E-4CA9-9FD6-82C82AE19898}" sibTransId="{31E31552-5BE2-4806-873E-493129B870FC}"/>
    <dgm:cxn modelId="{0D48BA0B-A2C2-43DD-8D70-8750D2A11B57}" srcId="{5B6DBD84-5295-437F-8772-72ABE142D711}" destId="{11ACDE3C-6E1F-4D41-8C91-C00CE7440660}" srcOrd="7" destOrd="0" parTransId="{AD77CDB6-068C-402D-9808-697C59F6AD6E}" sibTransId="{49DC0B0B-B636-4AB1-B2AB-872553F97E37}"/>
    <dgm:cxn modelId="{A80650D5-5468-48E5-BD04-2D7C473F95E8}" type="presOf" srcId="{3A4F6BB3-5B5A-4326-A40A-FE09FC16C5B3}" destId="{85AD5640-03BA-4F73-A645-785CC7386F0A}" srcOrd="0" destOrd="0" presId="urn:microsoft.com/office/officeart/2005/8/layout/hierarchy3"/>
    <dgm:cxn modelId="{0075AD1B-B46D-4CE7-949F-4E6F950BBFD4}" type="presOf" srcId="{33D6E634-A889-4A96-931D-90E8CFA57D5E}" destId="{C654104C-8C01-4CEB-8971-65DF3C4BE39A}" srcOrd="0" destOrd="0" presId="urn:microsoft.com/office/officeart/2005/8/layout/hierarchy3"/>
    <dgm:cxn modelId="{8225D834-24B4-4037-B452-02BAA29DD862}" type="presOf" srcId="{2FAB3981-F7B3-4B6E-A451-A9410EC16C66}" destId="{82CB8AA1-6F9E-4D5A-93D0-D8410749C447}" srcOrd="0" destOrd="0" presId="urn:microsoft.com/office/officeart/2005/8/layout/hierarchy3"/>
    <dgm:cxn modelId="{96E7D88B-85D3-4EB7-B490-CDC95822E3D2}" srcId="{5B6DBD84-5295-437F-8772-72ABE142D711}" destId="{35B91DA9-6C41-4FCC-8F8D-836AE45987BE}" srcOrd="0" destOrd="0" parTransId="{54966BFF-37F0-46FF-9C2D-4732B81B24E3}" sibTransId="{A877D130-7B31-4599-8292-3131FBBEA6C0}"/>
    <dgm:cxn modelId="{F77ED8DD-12D1-4EC6-844A-B552ACAF20B7}" srcId="{5B6DBD84-5295-437F-8772-72ABE142D711}" destId="{66F122C3-B749-4412-BFF2-E2A913CA4CF5}" srcOrd="1" destOrd="0" parTransId="{0DD1E21F-044B-421B-B75F-02B388C5083A}" sibTransId="{5C585676-F7EF-4DEA-A3D7-FF6377EA10F2}"/>
    <dgm:cxn modelId="{CDF3DA16-F14F-468B-8B41-5AA956D6B965}" type="presOf" srcId="{0DD1E21F-044B-421B-B75F-02B388C5083A}" destId="{F4D959C3-9025-4D70-896F-90EAF8839F3A}" srcOrd="0" destOrd="0" presId="urn:microsoft.com/office/officeart/2005/8/layout/hierarchy3"/>
    <dgm:cxn modelId="{1E772525-E04E-4240-9AEE-1A846C9B9A20}" srcId="{5B6DBD84-5295-437F-8772-72ABE142D711}" destId="{33D6E634-A889-4A96-931D-90E8CFA57D5E}" srcOrd="5" destOrd="0" parTransId="{4EBFCE7A-C9C4-4AAF-B5DE-AE6FE1CF2CD6}" sibTransId="{4CB929BE-1EE3-4BC7-BED3-6BCE4FDCF2BB}"/>
    <dgm:cxn modelId="{C0E024CF-E033-48FE-B382-B9CF6A19F2ED}" type="presOf" srcId="{66F122C3-B749-4412-BFF2-E2A913CA4CF5}" destId="{1601F718-ED46-47F0-9DC7-29C90D0E83F2}" srcOrd="0" destOrd="0" presId="urn:microsoft.com/office/officeart/2005/8/layout/hierarchy3"/>
    <dgm:cxn modelId="{098087AC-0522-40C1-B150-EE8101CD77FD}" type="presParOf" srcId="{40EA9C9D-67D0-4682-AE4B-8BD0FAB24BCD}" destId="{7023E525-D1FA-4CDB-8F93-8D86794AF21C}" srcOrd="0" destOrd="0" presId="urn:microsoft.com/office/officeart/2005/8/layout/hierarchy3"/>
    <dgm:cxn modelId="{4BDFCCF5-592E-4A64-96B3-7832ED9678F7}" type="presParOf" srcId="{7023E525-D1FA-4CDB-8F93-8D86794AF21C}" destId="{F6FD772E-91DB-4575-9900-4D1AC101CF65}" srcOrd="0" destOrd="0" presId="urn:microsoft.com/office/officeart/2005/8/layout/hierarchy3"/>
    <dgm:cxn modelId="{B0867251-AE9D-4CB1-8175-E321DC81D67B}" type="presParOf" srcId="{F6FD772E-91DB-4575-9900-4D1AC101CF65}" destId="{B54BC94C-B5DC-4A82-BD6E-5F5F8FC5ECB7}" srcOrd="0" destOrd="0" presId="urn:microsoft.com/office/officeart/2005/8/layout/hierarchy3"/>
    <dgm:cxn modelId="{32E0A151-2762-422C-98DE-7929C89DCB85}" type="presParOf" srcId="{F6FD772E-91DB-4575-9900-4D1AC101CF65}" destId="{57A6FBE7-AC5F-4144-881B-0BE643C4FA7B}" srcOrd="1" destOrd="0" presId="urn:microsoft.com/office/officeart/2005/8/layout/hierarchy3"/>
    <dgm:cxn modelId="{BE835D6D-8452-4B85-A291-D2FDF8B3B896}" type="presParOf" srcId="{7023E525-D1FA-4CDB-8F93-8D86794AF21C}" destId="{364F3ED0-BF88-44DB-B724-CF740186AC65}" srcOrd="1" destOrd="0" presId="urn:microsoft.com/office/officeart/2005/8/layout/hierarchy3"/>
    <dgm:cxn modelId="{1E195E86-9C60-403C-9A24-C86DF2538F25}" type="presParOf" srcId="{364F3ED0-BF88-44DB-B724-CF740186AC65}" destId="{9477372B-CE50-49E2-A538-394654651637}" srcOrd="0" destOrd="0" presId="urn:microsoft.com/office/officeart/2005/8/layout/hierarchy3"/>
    <dgm:cxn modelId="{37867330-F574-4583-83D3-EE643910428F}" type="presParOf" srcId="{364F3ED0-BF88-44DB-B724-CF740186AC65}" destId="{C6D2292E-523A-4EE5-A856-AA01CB2CE622}" srcOrd="1" destOrd="0" presId="urn:microsoft.com/office/officeart/2005/8/layout/hierarchy3"/>
    <dgm:cxn modelId="{CB741F31-2F10-4E47-A144-EA21F6A97EAF}" type="presParOf" srcId="{364F3ED0-BF88-44DB-B724-CF740186AC65}" destId="{F4D959C3-9025-4D70-896F-90EAF8839F3A}" srcOrd="2" destOrd="0" presId="urn:microsoft.com/office/officeart/2005/8/layout/hierarchy3"/>
    <dgm:cxn modelId="{EF4AD21F-67B4-426E-8AC3-60902A705B4C}" type="presParOf" srcId="{364F3ED0-BF88-44DB-B724-CF740186AC65}" destId="{1601F718-ED46-47F0-9DC7-29C90D0E83F2}" srcOrd="3" destOrd="0" presId="urn:microsoft.com/office/officeart/2005/8/layout/hierarchy3"/>
    <dgm:cxn modelId="{1B6E9F44-AA24-49A3-B876-582A7C0FAA6C}" type="presParOf" srcId="{364F3ED0-BF88-44DB-B724-CF740186AC65}" destId="{CBCBD753-8E4B-4FA8-8A3E-52C6FCAAEBBA}" srcOrd="4" destOrd="0" presId="urn:microsoft.com/office/officeart/2005/8/layout/hierarchy3"/>
    <dgm:cxn modelId="{419D574B-310C-4B3E-8A3E-E4FEB0AC48C0}" type="presParOf" srcId="{364F3ED0-BF88-44DB-B724-CF740186AC65}" destId="{1098B7E6-4E74-4762-8A7C-BE2134F7588F}" srcOrd="5" destOrd="0" presId="urn:microsoft.com/office/officeart/2005/8/layout/hierarchy3"/>
    <dgm:cxn modelId="{30CB4A3D-439C-4F1C-8574-8B4947E6704E}" type="presParOf" srcId="{364F3ED0-BF88-44DB-B724-CF740186AC65}" destId="{669FDEB2-C20F-4BD5-8D80-2461E307C49C}" srcOrd="6" destOrd="0" presId="urn:microsoft.com/office/officeart/2005/8/layout/hierarchy3"/>
    <dgm:cxn modelId="{B0DF2D5B-0633-4518-9370-46AA01561862}" type="presParOf" srcId="{364F3ED0-BF88-44DB-B724-CF740186AC65}" destId="{85AD5640-03BA-4F73-A645-785CC7386F0A}" srcOrd="7" destOrd="0" presId="urn:microsoft.com/office/officeart/2005/8/layout/hierarchy3"/>
    <dgm:cxn modelId="{25F5A0A0-261B-49E0-9AE2-044F64905350}" type="presParOf" srcId="{364F3ED0-BF88-44DB-B724-CF740186AC65}" destId="{390118D0-4354-46EF-8278-86A85F5F388B}" srcOrd="8" destOrd="0" presId="urn:microsoft.com/office/officeart/2005/8/layout/hierarchy3"/>
    <dgm:cxn modelId="{45AF5B88-3503-4D92-BEB0-F699D27DED63}" type="presParOf" srcId="{364F3ED0-BF88-44DB-B724-CF740186AC65}" destId="{4746EB4F-823D-4F76-9BE3-9F6C3B94FED3}" srcOrd="9" destOrd="0" presId="urn:microsoft.com/office/officeart/2005/8/layout/hierarchy3"/>
    <dgm:cxn modelId="{938F3F94-C10A-4DE9-BA14-0FB348F25C51}" type="presParOf" srcId="{364F3ED0-BF88-44DB-B724-CF740186AC65}" destId="{E6FD62CD-87D7-4858-9D83-EBBEC0322BC6}" srcOrd="10" destOrd="0" presId="urn:microsoft.com/office/officeart/2005/8/layout/hierarchy3"/>
    <dgm:cxn modelId="{8D519155-AC4A-4C12-A310-695DAA620B04}" type="presParOf" srcId="{364F3ED0-BF88-44DB-B724-CF740186AC65}" destId="{C654104C-8C01-4CEB-8971-65DF3C4BE39A}" srcOrd="11" destOrd="0" presId="urn:microsoft.com/office/officeart/2005/8/layout/hierarchy3"/>
    <dgm:cxn modelId="{4E65DE1B-D634-445E-8EC6-1B52DBB29188}" type="presParOf" srcId="{364F3ED0-BF88-44DB-B724-CF740186AC65}" destId="{8A7C951A-5FB5-453A-9E93-F961FE80E5F6}" srcOrd="12" destOrd="0" presId="urn:microsoft.com/office/officeart/2005/8/layout/hierarchy3"/>
    <dgm:cxn modelId="{0BB11DC9-F1F7-4347-99A1-21E1512B4393}" type="presParOf" srcId="{364F3ED0-BF88-44DB-B724-CF740186AC65}" destId="{82CB8AA1-6F9E-4D5A-93D0-D8410749C447}" srcOrd="13" destOrd="0" presId="urn:microsoft.com/office/officeart/2005/8/layout/hierarchy3"/>
    <dgm:cxn modelId="{361C9C54-FB6A-4254-A19A-3FA604E8000C}" type="presParOf" srcId="{364F3ED0-BF88-44DB-B724-CF740186AC65}" destId="{207AEA5B-AD38-4674-A571-0F505FF2AF68}" srcOrd="14" destOrd="0" presId="urn:microsoft.com/office/officeart/2005/8/layout/hierarchy3"/>
    <dgm:cxn modelId="{CD17F74A-970B-4C43-A000-4C850FB5E371}" type="presParOf" srcId="{364F3ED0-BF88-44DB-B724-CF740186AC65}" destId="{CC9AE62E-061D-4606-82AC-480CDA7702D0}" srcOrd="15" destOrd="0" presId="urn:microsoft.com/office/officeart/2005/8/layout/hierarchy3"/>
    <dgm:cxn modelId="{614F9503-2365-4BC3-903F-D1828A2EF744}" type="presParOf" srcId="{364F3ED0-BF88-44DB-B724-CF740186AC65}" destId="{305AE54A-10CA-4577-9D1C-3DDF9E082BAA}" srcOrd="16" destOrd="0" presId="urn:microsoft.com/office/officeart/2005/8/layout/hierarchy3"/>
    <dgm:cxn modelId="{E78D1042-6769-4D95-974F-EFD2043AD7D2}" type="presParOf" srcId="{364F3ED0-BF88-44DB-B724-CF740186AC65}" destId="{48C16910-A8A2-41D3-BA82-F9B953AF18A2}" srcOrd="17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A2BC1C-000C-4196-AF05-2A3AFE76CD69}" type="doc">
      <dgm:prSet loTypeId="urn:microsoft.com/office/officeart/2005/8/layout/hierarchy3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5B6DBD84-5295-437F-8772-72ABE142D711}">
      <dgm:prSet phldrT="[Texto]" custT="1"/>
      <dgm:spPr>
        <a:solidFill>
          <a:srgbClr val="FFFF00"/>
        </a:solidFill>
        <a:ln w="44450" cmpd="sng">
          <a:solidFill>
            <a:schemeClr val="tx1"/>
          </a:solidFill>
        </a:ln>
      </dgm:spPr>
      <dgm:t>
        <a:bodyPr/>
        <a:lstStyle/>
        <a:p>
          <a:r>
            <a:rPr lang="es-ES" sz="2400" b="1" dirty="0" smtClean="0">
              <a:solidFill>
                <a:schemeClr val="tx1"/>
              </a:solidFill>
            </a:rPr>
            <a:t>OBJETIVOS</a:t>
          </a:r>
          <a:endParaRPr lang="es-ES" sz="2400" b="1" dirty="0">
            <a:solidFill>
              <a:schemeClr val="tx1"/>
            </a:solidFill>
          </a:endParaRPr>
        </a:p>
      </dgm:t>
    </dgm:pt>
    <dgm:pt modelId="{8B373FE9-89FE-40F2-9569-486946F9B49E}" type="parTrans" cxnId="{41C8AFE6-7052-4B2E-9A13-613720DFF376}">
      <dgm:prSet/>
      <dgm:spPr/>
      <dgm:t>
        <a:bodyPr/>
        <a:lstStyle/>
        <a:p>
          <a:endParaRPr lang="es-ES"/>
        </a:p>
      </dgm:t>
    </dgm:pt>
    <dgm:pt modelId="{AC604EF6-F7D0-4BB3-92B6-14283E815443}" type="sibTrans" cxnId="{41C8AFE6-7052-4B2E-9A13-613720DFF376}">
      <dgm:prSet/>
      <dgm:spPr/>
      <dgm:t>
        <a:bodyPr/>
        <a:lstStyle/>
        <a:p>
          <a:endParaRPr lang="es-ES"/>
        </a:p>
      </dgm:t>
    </dgm:pt>
    <dgm:pt modelId="{F52338F7-11D0-4703-BECF-B0D3CF7EE373}">
      <dgm:prSet custT="1"/>
      <dgm:spPr>
        <a:solidFill>
          <a:srgbClr val="FFFF00"/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Proponer el reconocimiento y estímulo institucional al estudiante y a la sección con los mejores resultados en comprensión de textos y a la sección que demuestre el mejor avance en el nivel de logro bimestral, entre los estudiantes del … de los cuales solo el primer lugar participará en el Concurso Regional de Comprensión de Textos. </a:t>
          </a:r>
          <a:endParaRPr lang="es-ES" sz="1400" b="1" dirty="0"/>
        </a:p>
      </dgm:t>
    </dgm:pt>
    <dgm:pt modelId="{A2300D5E-0595-49EF-A318-DD61E3C17756}" type="parTrans" cxnId="{8CAEC4A3-1F92-4278-9096-408858D0952C}">
      <dgm:prSet/>
      <dgm:spPr>
        <a:ln w="44450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82763C14-35CB-4712-A7C6-A5E07D81A321}" type="sibTrans" cxnId="{8CAEC4A3-1F92-4278-9096-408858D0952C}">
      <dgm:prSet/>
      <dgm:spPr/>
      <dgm:t>
        <a:bodyPr/>
        <a:lstStyle/>
        <a:p>
          <a:endParaRPr lang="es-ES"/>
        </a:p>
      </dgm:t>
    </dgm:pt>
    <dgm:pt modelId="{35B91DA9-6C41-4FCC-8F8D-836AE45987BE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Promover la lectura de diferentes tipos y formatos de textos con incidencia en los tipos y formatos más complejos en los cuales se ha tenido dificultades según el análisis de los resultados de la ECE 2016.</a:t>
          </a:r>
          <a:endParaRPr lang="es-ES" sz="1400" b="1" dirty="0"/>
        </a:p>
      </dgm:t>
    </dgm:pt>
    <dgm:pt modelId="{A877D130-7B31-4599-8292-3131FBBEA6C0}" type="sibTrans" cxnId="{96E7D88B-85D3-4EB7-B490-CDC95822E3D2}">
      <dgm:prSet/>
      <dgm:spPr/>
      <dgm:t>
        <a:bodyPr/>
        <a:lstStyle/>
        <a:p>
          <a:endParaRPr lang="es-ES"/>
        </a:p>
      </dgm:t>
    </dgm:pt>
    <dgm:pt modelId="{54966BFF-37F0-46FF-9C2D-4732B81B24E3}" type="parTrans" cxnId="{96E7D88B-85D3-4EB7-B490-CDC95822E3D2}">
      <dgm:prSet/>
      <dgm:spPr>
        <a:ln w="44450" cmpd="sng">
          <a:solidFill>
            <a:schemeClr val="tx1"/>
          </a:solidFill>
          <a:headEnd w="lg" len="sm"/>
        </a:ln>
      </dgm:spPr>
      <dgm:t>
        <a:bodyPr/>
        <a:lstStyle/>
        <a:p>
          <a:endParaRPr lang="es-ES"/>
        </a:p>
      </dgm:t>
    </dgm:pt>
    <dgm:pt modelId="{87A9E879-CBDC-4BAB-96F0-69E8E15927A8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Evaluar el nivel de logro de las capacidades de la competencia de comprensión de textos en …</a:t>
          </a:r>
          <a:endParaRPr lang="es-ES" sz="1400" b="1" dirty="0"/>
        </a:p>
      </dgm:t>
    </dgm:pt>
    <dgm:pt modelId="{9E9E1F48-73C5-4D0D-8335-98E31A65AA6E}" type="parTrans" cxnId="{10CB4099-FC2F-453D-ACD0-6B33ACC48367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E38E7C41-0D07-4402-8E5F-8C96A7DAF1B0}" type="sibTrans" cxnId="{10CB4099-FC2F-453D-ACD0-6B33ACC48367}">
      <dgm:prSet/>
      <dgm:spPr/>
      <dgm:t>
        <a:bodyPr/>
        <a:lstStyle/>
        <a:p>
          <a:endParaRPr lang="es-ES"/>
        </a:p>
      </dgm:t>
    </dgm:pt>
    <dgm:pt modelId="{3A4F6BB3-5B5A-4326-A40A-FE09FC16C5B3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Desarrollar las capacidades de la competencia de comprensión de textos en …</a:t>
          </a:r>
          <a:endParaRPr lang="es-ES" sz="1400" b="1" dirty="0"/>
        </a:p>
      </dgm:t>
    </dgm:pt>
    <dgm:pt modelId="{8CF2195E-2A4D-41E3-B8B4-AAD09B90BED5}" type="parTrans" cxnId="{109E5A7A-AF00-44F3-99DE-B29A2EB6143E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E88F26EF-2EC2-4517-883B-BE74378E2E9E}" type="sibTrans" cxnId="{109E5A7A-AF00-44F3-99DE-B29A2EB6143E}">
      <dgm:prSet/>
      <dgm:spPr/>
      <dgm:t>
        <a:bodyPr/>
        <a:lstStyle/>
        <a:p>
          <a:endParaRPr lang="es-ES"/>
        </a:p>
      </dgm:t>
    </dgm:pt>
    <dgm:pt modelId="{11ACDE3C-6E1F-4D41-8C91-C00CE7440660}">
      <dgm:prSet custT="1"/>
      <dgm:spPr>
        <a:solidFill>
          <a:srgbClr val="FFFF00">
            <a:alpha val="90000"/>
          </a:srgbClr>
        </a:solidFill>
        <a:ln w="25400">
          <a:solidFill>
            <a:schemeClr val="tx1"/>
          </a:solidFill>
        </a:ln>
      </dgm:spPr>
      <dgm:t>
        <a:bodyPr/>
        <a:lstStyle/>
        <a:p>
          <a:pPr algn="l"/>
          <a:r>
            <a:rPr lang="es-ES" sz="1400" b="1" dirty="0" smtClean="0"/>
            <a:t>Premiar a los estudiantes y a la sección que demuestren un nivel de logro satisfactorio en comprensión de textos y a la sección que demuestre el mayor avance o progreso en el Concurso Regional</a:t>
          </a:r>
          <a:endParaRPr lang="es-ES" sz="1400" b="1" dirty="0"/>
        </a:p>
      </dgm:t>
    </dgm:pt>
    <dgm:pt modelId="{AD77CDB6-068C-402D-9808-697C59F6AD6E}" type="parTrans" cxnId="{0D48BA0B-A2C2-43DD-8D70-8750D2A11B57}">
      <dgm:prSet/>
      <dgm:spPr>
        <a:ln w="44450" cmpd="sng"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49DC0B0B-B636-4AB1-B2AB-872553F97E37}" type="sibTrans" cxnId="{0D48BA0B-A2C2-43DD-8D70-8750D2A11B57}">
      <dgm:prSet/>
      <dgm:spPr/>
      <dgm:t>
        <a:bodyPr/>
        <a:lstStyle/>
        <a:p>
          <a:endParaRPr lang="es-ES"/>
        </a:p>
      </dgm:t>
    </dgm:pt>
    <dgm:pt modelId="{40EA9C9D-67D0-4682-AE4B-8BD0FAB24BCD}" type="pres">
      <dgm:prSet presAssocID="{95A2BC1C-000C-4196-AF05-2A3AFE76CD6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23E525-D1FA-4CDB-8F93-8D86794AF21C}" type="pres">
      <dgm:prSet presAssocID="{5B6DBD84-5295-437F-8772-72ABE142D711}" presName="root" presStyleCnt="0"/>
      <dgm:spPr/>
      <dgm:t>
        <a:bodyPr/>
        <a:lstStyle/>
        <a:p>
          <a:endParaRPr lang="es-ES"/>
        </a:p>
      </dgm:t>
    </dgm:pt>
    <dgm:pt modelId="{F6FD772E-91DB-4575-9900-4D1AC101CF65}" type="pres">
      <dgm:prSet presAssocID="{5B6DBD84-5295-437F-8772-72ABE142D711}" presName="rootComposite" presStyleCnt="0"/>
      <dgm:spPr/>
      <dgm:t>
        <a:bodyPr/>
        <a:lstStyle/>
        <a:p>
          <a:endParaRPr lang="es-ES"/>
        </a:p>
      </dgm:t>
    </dgm:pt>
    <dgm:pt modelId="{B54BC94C-B5DC-4A82-BD6E-5F5F8FC5ECB7}" type="pres">
      <dgm:prSet presAssocID="{5B6DBD84-5295-437F-8772-72ABE142D711}" presName="rootText" presStyleLbl="node1" presStyleIdx="0" presStyleCnt="1" custScaleX="299776" custScaleY="73767" custLinFactY="-86625" custLinFactNeighborX="23712" custLinFactNeighborY="-100000"/>
      <dgm:spPr/>
      <dgm:t>
        <a:bodyPr/>
        <a:lstStyle/>
        <a:p>
          <a:endParaRPr lang="es-ES"/>
        </a:p>
      </dgm:t>
    </dgm:pt>
    <dgm:pt modelId="{57A6FBE7-AC5F-4144-881B-0BE643C4FA7B}" type="pres">
      <dgm:prSet presAssocID="{5B6DBD84-5295-437F-8772-72ABE142D711}" presName="rootConnector" presStyleLbl="node1" presStyleIdx="0" presStyleCnt="1"/>
      <dgm:spPr/>
      <dgm:t>
        <a:bodyPr/>
        <a:lstStyle/>
        <a:p>
          <a:endParaRPr lang="es-ES"/>
        </a:p>
      </dgm:t>
    </dgm:pt>
    <dgm:pt modelId="{364F3ED0-BF88-44DB-B724-CF740186AC65}" type="pres">
      <dgm:prSet presAssocID="{5B6DBD84-5295-437F-8772-72ABE142D711}" presName="childShape" presStyleCnt="0"/>
      <dgm:spPr/>
      <dgm:t>
        <a:bodyPr/>
        <a:lstStyle/>
        <a:p>
          <a:endParaRPr lang="es-ES"/>
        </a:p>
      </dgm:t>
    </dgm:pt>
    <dgm:pt modelId="{9477372B-CE50-49E2-A538-394654651637}" type="pres">
      <dgm:prSet presAssocID="{54966BFF-37F0-46FF-9C2D-4732B81B24E3}" presName="Name13" presStyleLbl="parChTrans1D2" presStyleIdx="0" presStyleCnt="5"/>
      <dgm:spPr/>
      <dgm:t>
        <a:bodyPr/>
        <a:lstStyle/>
        <a:p>
          <a:endParaRPr lang="es-ES"/>
        </a:p>
      </dgm:t>
    </dgm:pt>
    <dgm:pt modelId="{C6D2292E-523A-4EE5-A856-AA01CB2CE622}" type="pres">
      <dgm:prSet presAssocID="{35B91DA9-6C41-4FCC-8F8D-836AE45987BE}" presName="childText" presStyleLbl="bgAcc1" presStyleIdx="0" presStyleCnt="5" custScaleX="1135471" custScaleY="105501" custLinFactY="-50013" custLinFactNeighborX="15410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CBD753-8E4B-4FA8-8A3E-52C6FCAAEBBA}" type="pres">
      <dgm:prSet presAssocID="{A2300D5E-0595-49EF-A318-DD61E3C17756}" presName="Name13" presStyleLbl="parChTrans1D2" presStyleIdx="1" presStyleCnt="5"/>
      <dgm:spPr/>
      <dgm:t>
        <a:bodyPr/>
        <a:lstStyle/>
        <a:p>
          <a:endParaRPr lang="es-ES"/>
        </a:p>
      </dgm:t>
    </dgm:pt>
    <dgm:pt modelId="{1098B7E6-4E74-4762-8A7C-BE2134F7588F}" type="pres">
      <dgm:prSet presAssocID="{F52338F7-11D0-4703-BECF-B0D3CF7EE373}" presName="childText" presStyleLbl="bgAcc1" presStyleIdx="1" presStyleCnt="5" custScaleX="1343893" custScaleY="130548" custLinFactY="48985" custLinFactNeighborX="15410" custLinFactNeighborY="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9FDEB2-C20F-4BD5-8D80-2461E307C49C}" type="pres">
      <dgm:prSet presAssocID="{8CF2195E-2A4D-41E3-B8B4-AAD09B90BED5}" presName="Name13" presStyleLbl="parChTrans1D2" presStyleIdx="2" presStyleCnt="5"/>
      <dgm:spPr/>
      <dgm:t>
        <a:bodyPr/>
        <a:lstStyle/>
        <a:p>
          <a:endParaRPr lang="es-ES"/>
        </a:p>
      </dgm:t>
    </dgm:pt>
    <dgm:pt modelId="{85AD5640-03BA-4F73-A645-785CC7386F0A}" type="pres">
      <dgm:prSet presAssocID="{3A4F6BB3-5B5A-4326-A40A-FE09FC16C5B3}" presName="childText" presStyleLbl="bgAcc1" presStyleIdx="2" presStyleCnt="5" custScaleX="743923" custScaleY="68696" custLinFactY="-100000" custLinFactNeighborX="15410" custLinFactNeighborY="-16711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0118D0-4354-46EF-8278-86A85F5F388B}" type="pres">
      <dgm:prSet presAssocID="{9E9E1F48-73C5-4D0D-8335-98E31A65AA6E}" presName="Name13" presStyleLbl="parChTrans1D2" presStyleIdx="3" presStyleCnt="5"/>
      <dgm:spPr/>
      <dgm:t>
        <a:bodyPr/>
        <a:lstStyle/>
        <a:p>
          <a:endParaRPr lang="es-ES"/>
        </a:p>
      </dgm:t>
    </dgm:pt>
    <dgm:pt modelId="{4746EB4F-823D-4F76-9BE3-9F6C3B94FED3}" type="pres">
      <dgm:prSet presAssocID="{87A9E879-CBDC-4BAB-96F0-69E8E15927A8}" presName="childText" presStyleLbl="bgAcc1" presStyleIdx="3" presStyleCnt="5" custScaleX="1086087" custScaleY="63292" custLinFactY="-100000" custLinFactNeighborX="15410" custLinFactNeighborY="-1283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7AEA5B-AD38-4674-A571-0F505FF2AF68}" type="pres">
      <dgm:prSet presAssocID="{AD77CDB6-068C-402D-9808-697C59F6AD6E}" presName="Name13" presStyleLbl="parChTrans1D2" presStyleIdx="4" presStyleCnt="5"/>
      <dgm:spPr/>
      <dgm:t>
        <a:bodyPr/>
        <a:lstStyle/>
        <a:p>
          <a:endParaRPr lang="es-ES"/>
        </a:p>
      </dgm:t>
    </dgm:pt>
    <dgm:pt modelId="{CC9AE62E-061D-4606-82AC-480CDA7702D0}" type="pres">
      <dgm:prSet presAssocID="{11ACDE3C-6E1F-4D41-8C91-C00CE7440660}" presName="childText" presStyleLbl="bgAcc1" presStyleIdx="4" presStyleCnt="5" custScaleX="1329574" custLinFactNeighborX="15410" custLinFactNeighborY="-110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3D2812D-5547-4E4F-87D2-EA1518FA36A4}" type="presOf" srcId="{87A9E879-CBDC-4BAB-96F0-69E8E15927A8}" destId="{4746EB4F-823D-4F76-9BE3-9F6C3B94FED3}" srcOrd="0" destOrd="0" presId="urn:microsoft.com/office/officeart/2005/8/layout/hierarchy3"/>
    <dgm:cxn modelId="{9826182C-A544-4719-A86A-3285D0A21455}" type="presOf" srcId="{9E9E1F48-73C5-4D0D-8335-98E31A65AA6E}" destId="{390118D0-4354-46EF-8278-86A85F5F388B}" srcOrd="0" destOrd="0" presId="urn:microsoft.com/office/officeart/2005/8/layout/hierarchy3"/>
    <dgm:cxn modelId="{B9D0FBD6-2997-4A79-A13F-F8B84188797B}" type="presOf" srcId="{54966BFF-37F0-46FF-9C2D-4732B81B24E3}" destId="{9477372B-CE50-49E2-A538-394654651637}" srcOrd="0" destOrd="0" presId="urn:microsoft.com/office/officeart/2005/8/layout/hierarchy3"/>
    <dgm:cxn modelId="{D6FABF1F-59AC-421C-80F8-55E6DBE185A2}" type="presOf" srcId="{3A4F6BB3-5B5A-4326-A40A-FE09FC16C5B3}" destId="{85AD5640-03BA-4F73-A645-785CC7386F0A}" srcOrd="0" destOrd="0" presId="urn:microsoft.com/office/officeart/2005/8/layout/hierarchy3"/>
    <dgm:cxn modelId="{109E5A7A-AF00-44F3-99DE-B29A2EB6143E}" srcId="{5B6DBD84-5295-437F-8772-72ABE142D711}" destId="{3A4F6BB3-5B5A-4326-A40A-FE09FC16C5B3}" srcOrd="2" destOrd="0" parTransId="{8CF2195E-2A4D-41E3-B8B4-AAD09B90BED5}" sibTransId="{E88F26EF-2EC2-4517-883B-BE74378E2E9E}"/>
    <dgm:cxn modelId="{10CB4099-FC2F-453D-ACD0-6B33ACC48367}" srcId="{5B6DBD84-5295-437F-8772-72ABE142D711}" destId="{87A9E879-CBDC-4BAB-96F0-69E8E15927A8}" srcOrd="3" destOrd="0" parTransId="{9E9E1F48-73C5-4D0D-8335-98E31A65AA6E}" sibTransId="{E38E7C41-0D07-4402-8E5F-8C96A7DAF1B0}"/>
    <dgm:cxn modelId="{AAFAF286-AEC5-47D4-AEEC-76EFA453CCA7}" type="presOf" srcId="{5B6DBD84-5295-437F-8772-72ABE142D711}" destId="{57A6FBE7-AC5F-4144-881B-0BE643C4FA7B}" srcOrd="1" destOrd="0" presId="urn:microsoft.com/office/officeart/2005/8/layout/hierarchy3"/>
    <dgm:cxn modelId="{67582C1B-056F-42A6-9040-80C69B39A908}" type="presOf" srcId="{8CF2195E-2A4D-41E3-B8B4-AAD09B90BED5}" destId="{669FDEB2-C20F-4BD5-8D80-2461E307C49C}" srcOrd="0" destOrd="0" presId="urn:microsoft.com/office/officeart/2005/8/layout/hierarchy3"/>
    <dgm:cxn modelId="{B1ED500B-8FC3-4E76-9F77-2E35B98A64BC}" type="presOf" srcId="{95A2BC1C-000C-4196-AF05-2A3AFE76CD69}" destId="{40EA9C9D-67D0-4682-AE4B-8BD0FAB24BCD}" srcOrd="0" destOrd="0" presId="urn:microsoft.com/office/officeart/2005/8/layout/hierarchy3"/>
    <dgm:cxn modelId="{49145AF0-9B00-48E6-A8B2-D82B17190FFE}" type="presOf" srcId="{F52338F7-11D0-4703-BECF-B0D3CF7EE373}" destId="{1098B7E6-4E74-4762-8A7C-BE2134F7588F}" srcOrd="0" destOrd="0" presId="urn:microsoft.com/office/officeart/2005/8/layout/hierarchy3"/>
    <dgm:cxn modelId="{130FFAC0-C31A-4956-9B72-A604B2EBCD66}" type="presOf" srcId="{35B91DA9-6C41-4FCC-8F8D-836AE45987BE}" destId="{C6D2292E-523A-4EE5-A856-AA01CB2CE622}" srcOrd="0" destOrd="0" presId="urn:microsoft.com/office/officeart/2005/8/layout/hierarchy3"/>
    <dgm:cxn modelId="{41C8AFE6-7052-4B2E-9A13-613720DFF376}" srcId="{95A2BC1C-000C-4196-AF05-2A3AFE76CD69}" destId="{5B6DBD84-5295-437F-8772-72ABE142D711}" srcOrd="0" destOrd="0" parTransId="{8B373FE9-89FE-40F2-9569-486946F9B49E}" sibTransId="{AC604EF6-F7D0-4BB3-92B6-14283E815443}"/>
    <dgm:cxn modelId="{96E7D88B-85D3-4EB7-B490-CDC95822E3D2}" srcId="{5B6DBD84-5295-437F-8772-72ABE142D711}" destId="{35B91DA9-6C41-4FCC-8F8D-836AE45987BE}" srcOrd="0" destOrd="0" parTransId="{54966BFF-37F0-46FF-9C2D-4732B81B24E3}" sibTransId="{A877D130-7B31-4599-8292-3131FBBEA6C0}"/>
    <dgm:cxn modelId="{D2CB39F2-A763-4961-9EFB-72A4C3D27903}" type="presOf" srcId="{11ACDE3C-6E1F-4D41-8C91-C00CE7440660}" destId="{CC9AE62E-061D-4606-82AC-480CDA7702D0}" srcOrd="0" destOrd="0" presId="urn:microsoft.com/office/officeart/2005/8/layout/hierarchy3"/>
    <dgm:cxn modelId="{8CAEC4A3-1F92-4278-9096-408858D0952C}" srcId="{5B6DBD84-5295-437F-8772-72ABE142D711}" destId="{F52338F7-11D0-4703-BECF-B0D3CF7EE373}" srcOrd="1" destOrd="0" parTransId="{A2300D5E-0595-49EF-A318-DD61E3C17756}" sibTransId="{82763C14-35CB-4712-A7C6-A5E07D81A321}"/>
    <dgm:cxn modelId="{C337ACD6-BD50-468A-9650-D27ACF4C1D9C}" type="presOf" srcId="{AD77CDB6-068C-402D-9808-697C59F6AD6E}" destId="{207AEA5B-AD38-4674-A571-0F505FF2AF68}" srcOrd="0" destOrd="0" presId="urn:microsoft.com/office/officeart/2005/8/layout/hierarchy3"/>
    <dgm:cxn modelId="{B32E5578-4D3D-4ADF-9431-6726278CA341}" type="presOf" srcId="{5B6DBD84-5295-437F-8772-72ABE142D711}" destId="{B54BC94C-B5DC-4A82-BD6E-5F5F8FC5ECB7}" srcOrd="0" destOrd="0" presId="urn:microsoft.com/office/officeart/2005/8/layout/hierarchy3"/>
    <dgm:cxn modelId="{0D48BA0B-A2C2-43DD-8D70-8750D2A11B57}" srcId="{5B6DBD84-5295-437F-8772-72ABE142D711}" destId="{11ACDE3C-6E1F-4D41-8C91-C00CE7440660}" srcOrd="4" destOrd="0" parTransId="{AD77CDB6-068C-402D-9808-697C59F6AD6E}" sibTransId="{49DC0B0B-B636-4AB1-B2AB-872553F97E37}"/>
    <dgm:cxn modelId="{1B7F667D-21D7-4AB4-AD6D-4323AF369226}" type="presOf" srcId="{A2300D5E-0595-49EF-A318-DD61E3C17756}" destId="{CBCBD753-8E4B-4FA8-8A3E-52C6FCAAEBBA}" srcOrd="0" destOrd="0" presId="urn:microsoft.com/office/officeart/2005/8/layout/hierarchy3"/>
    <dgm:cxn modelId="{5A3B3230-FD97-4DE4-9768-D4A32D2C9779}" type="presParOf" srcId="{40EA9C9D-67D0-4682-AE4B-8BD0FAB24BCD}" destId="{7023E525-D1FA-4CDB-8F93-8D86794AF21C}" srcOrd="0" destOrd="0" presId="urn:microsoft.com/office/officeart/2005/8/layout/hierarchy3"/>
    <dgm:cxn modelId="{3A0BC8BC-F551-48EB-9AB2-E1A41B8750C5}" type="presParOf" srcId="{7023E525-D1FA-4CDB-8F93-8D86794AF21C}" destId="{F6FD772E-91DB-4575-9900-4D1AC101CF65}" srcOrd="0" destOrd="0" presId="urn:microsoft.com/office/officeart/2005/8/layout/hierarchy3"/>
    <dgm:cxn modelId="{A9A046C1-7C4F-43B3-8F9B-A3A5FF2C65E6}" type="presParOf" srcId="{F6FD772E-91DB-4575-9900-4D1AC101CF65}" destId="{B54BC94C-B5DC-4A82-BD6E-5F5F8FC5ECB7}" srcOrd="0" destOrd="0" presId="urn:microsoft.com/office/officeart/2005/8/layout/hierarchy3"/>
    <dgm:cxn modelId="{4B996D6F-E08B-4DB1-897B-CA979E49880D}" type="presParOf" srcId="{F6FD772E-91DB-4575-9900-4D1AC101CF65}" destId="{57A6FBE7-AC5F-4144-881B-0BE643C4FA7B}" srcOrd="1" destOrd="0" presId="urn:microsoft.com/office/officeart/2005/8/layout/hierarchy3"/>
    <dgm:cxn modelId="{EB3B5497-1948-4890-94A1-460426370AC9}" type="presParOf" srcId="{7023E525-D1FA-4CDB-8F93-8D86794AF21C}" destId="{364F3ED0-BF88-44DB-B724-CF740186AC65}" srcOrd="1" destOrd="0" presId="urn:microsoft.com/office/officeart/2005/8/layout/hierarchy3"/>
    <dgm:cxn modelId="{829D79A9-0C35-4116-90C1-4F8E5F3B9533}" type="presParOf" srcId="{364F3ED0-BF88-44DB-B724-CF740186AC65}" destId="{9477372B-CE50-49E2-A538-394654651637}" srcOrd="0" destOrd="0" presId="urn:microsoft.com/office/officeart/2005/8/layout/hierarchy3"/>
    <dgm:cxn modelId="{B1406CCA-D17F-4C7E-BEFB-9205412F1C06}" type="presParOf" srcId="{364F3ED0-BF88-44DB-B724-CF740186AC65}" destId="{C6D2292E-523A-4EE5-A856-AA01CB2CE622}" srcOrd="1" destOrd="0" presId="urn:microsoft.com/office/officeart/2005/8/layout/hierarchy3"/>
    <dgm:cxn modelId="{923BCE76-60EF-4F46-A218-F9FACFF718B7}" type="presParOf" srcId="{364F3ED0-BF88-44DB-B724-CF740186AC65}" destId="{CBCBD753-8E4B-4FA8-8A3E-52C6FCAAEBBA}" srcOrd="2" destOrd="0" presId="urn:microsoft.com/office/officeart/2005/8/layout/hierarchy3"/>
    <dgm:cxn modelId="{637DAFE1-057F-4701-9195-E8EBCF5235EF}" type="presParOf" srcId="{364F3ED0-BF88-44DB-B724-CF740186AC65}" destId="{1098B7E6-4E74-4762-8A7C-BE2134F7588F}" srcOrd="3" destOrd="0" presId="urn:microsoft.com/office/officeart/2005/8/layout/hierarchy3"/>
    <dgm:cxn modelId="{C371BD71-1B15-4D1B-86CC-F3F34254BEEA}" type="presParOf" srcId="{364F3ED0-BF88-44DB-B724-CF740186AC65}" destId="{669FDEB2-C20F-4BD5-8D80-2461E307C49C}" srcOrd="4" destOrd="0" presId="urn:microsoft.com/office/officeart/2005/8/layout/hierarchy3"/>
    <dgm:cxn modelId="{D173B4E2-7D8C-42AD-9A91-E3BFA25170A5}" type="presParOf" srcId="{364F3ED0-BF88-44DB-B724-CF740186AC65}" destId="{85AD5640-03BA-4F73-A645-785CC7386F0A}" srcOrd="5" destOrd="0" presId="urn:microsoft.com/office/officeart/2005/8/layout/hierarchy3"/>
    <dgm:cxn modelId="{E40AFBF9-94D2-4148-9FEE-73EBB101DF0C}" type="presParOf" srcId="{364F3ED0-BF88-44DB-B724-CF740186AC65}" destId="{390118D0-4354-46EF-8278-86A85F5F388B}" srcOrd="6" destOrd="0" presId="urn:microsoft.com/office/officeart/2005/8/layout/hierarchy3"/>
    <dgm:cxn modelId="{B4450F08-FF55-4F35-975E-D73B8704EA5A}" type="presParOf" srcId="{364F3ED0-BF88-44DB-B724-CF740186AC65}" destId="{4746EB4F-823D-4F76-9BE3-9F6C3B94FED3}" srcOrd="7" destOrd="0" presId="urn:microsoft.com/office/officeart/2005/8/layout/hierarchy3"/>
    <dgm:cxn modelId="{0CE8EEE7-DEF0-4574-8F57-D91BB29C2CDA}" type="presParOf" srcId="{364F3ED0-BF88-44DB-B724-CF740186AC65}" destId="{207AEA5B-AD38-4674-A571-0F505FF2AF68}" srcOrd="8" destOrd="0" presId="urn:microsoft.com/office/officeart/2005/8/layout/hierarchy3"/>
    <dgm:cxn modelId="{164F8BFA-6299-421A-9E2F-22D970A5388F}" type="presParOf" srcId="{364F3ED0-BF88-44DB-B724-CF740186AC65}" destId="{CC9AE62E-061D-4606-82AC-480CDA7702D0}" srcOrd="9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BC94C-B5DC-4A82-BD6E-5F5F8FC5ECB7}">
      <dsp:nvSpPr>
        <dsp:cNvPr id="0" name=""/>
        <dsp:cNvSpPr/>
      </dsp:nvSpPr>
      <dsp:spPr>
        <a:xfrm>
          <a:off x="325966" y="0"/>
          <a:ext cx="3057232" cy="376152"/>
        </a:xfrm>
        <a:prstGeom prst="roundRect">
          <a:avLst>
            <a:gd name="adj" fmla="val 10000"/>
          </a:avLst>
        </a:prstGeom>
        <a:solidFill>
          <a:srgbClr val="FFFF00"/>
        </a:solidFill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chemeClr val="tx1"/>
              </a:solidFill>
            </a:rPr>
            <a:t>OBJETIVOS</a:t>
          </a:r>
          <a:endParaRPr lang="es-ES" sz="2400" b="1" kern="1200" dirty="0">
            <a:solidFill>
              <a:schemeClr val="tx1"/>
            </a:solidFill>
          </a:endParaRPr>
        </a:p>
      </dsp:txBody>
      <dsp:txXfrm>
        <a:off x="336983" y="11017"/>
        <a:ext cx="3035198" cy="354118"/>
      </dsp:txXfrm>
    </dsp:sp>
    <dsp:sp modelId="{9477372B-CE50-49E2-A538-394654651637}">
      <dsp:nvSpPr>
        <dsp:cNvPr id="0" name=""/>
        <dsp:cNvSpPr/>
      </dsp:nvSpPr>
      <dsp:spPr>
        <a:xfrm>
          <a:off x="631689" y="376152"/>
          <a:ext cx="236929" cy="813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419"/>
              </a:lnTo>
              <a:lnTo>
                <a:pt x="236929" y="813419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  <a:headEnd w="lg" len="sm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2292E-523A-4EE5-A856-AA01CB2CE622}">
      <dsp:nvSpPr>
        <dsp:cNvPr id="0" name=""/>
        <dsp:cNvSpPr/>
      </dsp:nvSpPr>
      <dsp:spPr>
        <a:xfrm>
          <a:off x="868618" y="920586"/>
          <a:ext cx="9263981" cy="537970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Promover la lectura de diferentes tipos y formatos de textos con incidencia en los tipos y formatos más complejos en los cuales se ha tenido dificultades según el análisis de los resultados de la ECE 2016.</a:t>
          </a:r>
          <a:endParaRPr lang="es-ES" sz="1400" b="1" kern="1200" dirty="0"/>
        </a:p>
      </dsp:txBody>
      <dsp:txXfrm>
        <a:off x="884375" y="936343"/>
        <a:ext cx="9232467" cy="506456"/>
      </dsp:txXfrm>
    </dsp:sp>
    <dsp:sp modelId="{F4D959C3-9025-4D70-896F-90EAF8839F3A}">
      <dsp:nvSpPr>
        <dsp:cNvPr id="0" name=""/>
        <dsp:cNvSpPr/>
      </dsp:nvSpPr>
      <dsp:spPr>
        <a:xfrm>
          <a:off x="631689" y="376152"/>
          <a:ext cx="260948" cy="277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468"/>
              </a:lnTo>
              <a:lnTo>
                <a:pt x="260948" y="277468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1F718-ED46-47F0-9DC7-29C90D0E83F2}">
      <dsp:nvSpPr>
        <dsp:cNvPr id="0" name=""/>
        <dsp:cNvSpPr/>
      </dsp:nvSpPr>
      <dsp:spPr>
        <a:xfrm>
          <a:off x="892638" y="478369"/>
          <a:ext cx="8629804" cy="350503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Normar los procesos de implementación, supervisión y monitoreo de las actividades comprendidas en la </a:t>
          </a:r>
          <a:r>
            <a:rPr lang="es-ES" sz="1400" b="1" kern="1200" dirty="0" err="1" smtClean="0"/>
            <a:t>MRCt</a:t>
          </a:r>
          <a:endParaRPr lang="es-ES" sz="1400" b="1" kern="1200" dirty="0"/>
        </a:p>
      </dsp:txBody>
      <dsp:txXfrm>
        <a:off x="902904" y="488635"/>
        <a:ext cx="8609272" cy="329971"/>
      </dsp:txXfrm>
    </dsp:sp>
    <dsp:sp modelId="{CBCBD753-8E4B-4FA8-8A3E-52C6FCAAEBBA}">
      <dsp:nvSpPr>
        <dsp:cNvPr id="0" name=""/>
        <dsp:cNvSpPr/>
      </dsp:nvSpPr>
      <dsp:spPr>
        <a:xfrm>
          <a:off x="631689" y="376152"/>
          <a:ext cx="220735" cy="3574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4600"/>
              </a:lnTo>
              <a:lnTo>
                <a:pt x="220735" y="3574600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8B7E6-4E74-4762-8A7C-BE2134F7588F}">
      <dsp:nvSpPr>
        <dsp:cNvPr id="0" name=""/>
        <dsp:cNvSpPr/>
      </dsp:nvSpPr>
      <dsp:spPr>
        <a:xfrm>
          <a:off x="852425" y="3617908"/>
          <a:ext cx="10964436" cy="665689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Proponer el reconocimiento y estímulo institucional al estudiante y a la sección con los mejores resultados en comprensión de textos y a la sección que demuestre el mejor avance en el nivel de logro bimestral, entre los estudiantes del … de los cuales solo el primer lugar participará en el Concurso Regional de Comprensión de Textos. </a:t>
          </a:r>
          <a:endParaRPr lang="es-ES" sz="1400" b="1" kern="1200" dirty="0"/>
        </a:p>
      </dsp:txBody>
      <dsp:txXfrm>
        <a:off x="871922" y="3637405"/>
        <a:ext cx="10925442" cy="626695"/>
      </dsp:txXfrm>
    </dsp:sp>
    <dsp:sp modelId="{669FDEB2-C20F-4BD5-8D80-2461E307C49C}">
      <dsp:nvSpPr>
        <dsp:cNvPr id="0" name=""/>
        <dsp:cNvSpPr/>
      </dsp:nvSpPr>
      <dsp:spPr>
        <a:xfrm>
          <a:off x="631689" y="376152"/>
          <a:ext cx="270836" cy="1981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1112"/>
              </a:lnTo>
              <a:lnTo>
                <a:pt x="270836" y="1981112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D5640-03BA-4F73-A645-785CC7386F0A}">
      <dsp:nvSpPr>
        <dsp:cNvPr id="0" name=""/>
        <dsp:cNvSpPr/>
      </dsp:nvSpPr>
      <dsp:spPr>
        <a:xfrm>
          <a:off x="902526" y="2182117"/>
          <a:ext cx="6069453" cy="350294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Desarrollar las capacidades de la competencia de comprensión de textos en …</a:t>
          </a:r>
          <a:endParaRPr lang="es-ES" sz="1400" b="1" kern="1200" dirty="0"/>
        </a:p>
      </dsp:txBody>
      <dsp:txXfrm>
        <a:off x="912786" y="2192377"/>
        <a:ext cx="6048933" cy="329774"/>
      </dsp:txXfrm>
    </dsp:sp>
    <dsp:sp modelId="{390118D0-4354-46EF-8278-86A85F5F388B}">
      <dsp:nvSpPr>
        <dsp:cNvPr id="0" name=""/>
        <dsp:cNvSpPr/>
      </dsp:nvSpPr>
      <dsp:spPr>
        <a:xfrm>
          <a:off x="631689" y="376152"/>
          <a:ext cx="238560" cy="3003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3332"/>
              </a:lnTo>
              <a:lnTo>
                <a:pt x="238560" y="3003332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46EB4F-823D-4F76-9BE3-9F6C3B94FED3}">
      <dsp:nvSpPr>
        <dsp:cNvPr id="0" name=""/>
        <dsp:cNvSpPr/>
      </dsp:nvSpPr>
      <dsp:spPr>
        <a:xfrm>
          <a:off x="870250" y="3218115"/>
          <a:ext cx="8861071" cy="322738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Evaluar el nivel de logro de las capacidades de la competencia de comprensión de textos en …</a:t>
          </a:r>
          <a:endParaRPr lang="es-ES" sz="1400" b="1" kern="1200" dirty="0"/>
        </a:p>
      </dsp:txBody>
      <dsp:txXfrm>
        <a:off x="879703" y="3227568"/>
        <a:ext cx="8842165" cy="303832"/>
      </dsp:txXfrm>
    </dsp:sp>
    <dsp:sp modelId="{E6FD62CD-87D7-4858-9D83-EBBEC0322BC6}">
      <dsp:nvSpPr>
        <dsp:cNvPr id="0" name=""/>
        <dsp:cNvSpPr/>
      </dsp:nvSpPr>
      <dsp:spPr>
        <a:xfrm>
          <a:off x="631689" y="376152"/>
          <a:ext cx="222585" cy="1449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9806"/>
              </a:lnTo>
              <a:lnTo>
                <a:pt x="222585" y="1449806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104C-8C01-4CEB-8971-65DF3C4BE39A}">
      <dsp:nvSpPr>
        <dsp:cNvPr id="0" name=""/>
        <dsp:cNvSpPr/>
      </dsp:nvSpPr>
      <dsp:spPr>
        <a:xfrm>
          <a:off x="854275" y="1570999"/>
          <a:ext cx="10846812" cy="509919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Promover el uso de los resultados de la ECE 2016, de la prueba regional y los resultados del área de comunicación como insumos para presentar el diagnóstico de los planes de trabajo institucionales que contribuyan a mejorar la competencia de comprensión de textos …</a:t>
          </a:r>
          <a:endParaRPr lang="es-ES" sz="1400" b="1" kern="1200" dirty="0"/>
        </a:p>
      </dsp:txBody>
      <dsp:txXfrm>
        <a:off x="869210" y="1585934"/>
        <a:ext cx="10816942" cy="480049"/>
      </dsp:txXfrm>
    </dsp:sp>
    <dsp:sp modelId="{8A7C951A-5FB5-453A-9E93-F961FE80E5F6}">
      <dsp:nvSpPr>
        <dsp:cNvPr id="0" name=""/>
        <dsp:cNvSpPr/>
      </dsp:nvSpPr>
      <dsp:spPr>
        <a:xfrm>
          <a:off x="631689" y="376152"/>
          <a:ext cx="249044" cy="2466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6367"/>
              </a:lnTo>
              <a:lnTo>
                <a:pt x="249044" y="2466367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B8AA1-6F9E-4D5A-93D0-D8410749C447}">
      <dsp:nvSpPr>
        <dsp:cNvPr id="0" name=""/>
        <dsp:cNvSpPr/>
      </dsp:nvSpPr>
      <dsp:spPr>
        <a:xfrm>
          <a:off x="880734" y="2587559"/>
          <a:ext cx="9449640" cy="509919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Monitorear en coordinación con las </a:t>
          </a:r>
          <a:r>
            <a:rPr lang="es-ES" sz="1400" b="1" kern="1200" dirty="0" err="1" smtClean="0"/>
            <a:t>UGELs</a:t>
          </a:r>
          <a:r>
            <a:rPr lang="es-ES" sz="1400" b="1" kern="1200" dirty="0" smtClean="0"/>
            <a:t> la aplicación de módulos de lectura en las instituciones educativas JEC y textos de lectura proporcionados por el MED en las instituciones educativas JER; así como diversos textos en II.EE. privadas.</a:t>
          </a:r>
          <a:endParaRPr lang="es-ES" sz="1400" b="1" kern="1200" dirty="0"/>
        </a:p>
      </dsp:txBody>
      <dsp:txXfrm>
        <a:off x="895669" y="2602494"/>
        <a:ext cx="9419770" cy="480049"/>
      </dsp:txXfrm>
    </dsp:sp>
    <dsp:sp modelId="{207AEA5B-AD38-4674-A571-0F505FF2AF68}">
      <dsp:nvSpPr>
        <dsp:cNvPr id="0" name=""/>
        <dsp:cNvSpPr/>
      </dsp:nvSpPr>
      <dsp:spPr>
        <a:xfrm>
          <a:off x="631689" y="376152"/>
          <a:ext cx="243717" cy="4253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3742"/>
              </a:lnTo>
              <a:lnTo>
                <a:pt x="243717" y="4253742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AE62E-061D-4606-82AC-480CDA7702D0}">
      <dsp:nvSpPr>
        <dsp:cNvPr id="0" name=""/>
        <dsp:cNvSpPr/>
      </dsp:nvSpPr>
      <dsp:spPr>
        <a:xfrm>
          <a:off x="875407" y="4374934"/>
          <a:ext cx="10847611" cy="509919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Premiar a los estudiantes y a la sección que demuestren un nivel de logro satisfactorio en comprensión de textos y a la sección que demuestre el mayor avance o progreso en el Concurso Regional</a:t>
          </a:r>
          <a:endParaRPr lang="es-ES" sz="1400" b="1" kern="1200" dirty="0"/>
        </a:p>
      </dsp:txBody>
      <dsp:txXfrm>
        <a:off x="890342" y="4389869"/>
        <a:ext cx="10817741" cy="480049"/>
      </dsp:txXfrm>
    </dsp:sp>
    <dsp:sp modelId="{305AE54A-10CA-4577-9D1C-3DDF9E082BAA}">
      <dsp:nvSpPr>
        <dsp:cNvPr id="0" name=""/>
        <dsp:cNvSpPr/>
      </dsp:nvSpPr>
      <dsp:spPr>
        <a:xfrm>
          <a:off x="631689" y="376152"/>
          <a:ext cx="238275" cy="4709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9243"/>
              </a:lnTo>
              <a:lnTo>
                <a:pt x="238275" y="4709243"/>
              </a:lnTo>
            </a:path>
          </a:pathLst>
        </a:custGeom>
        <a:noFill/>
        <a:ln w="444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C16910-A8A2-41D3-BA82-F9B953AF18A2}">
      <dsp:nvSpPr>
        <dsp:cNvPr id="0" name=""/>
        <dsp:cNvSpPr/>
      </dsp:nvSpPr>
      <dsp:spPr>
        <a:xfrm>
          <a:off x="869965" y="4949858"/>
          <a:ext cx="7524723" cy="271073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Promover espacios para la práctica de lectura de temas regionales y locales </a:t>
          </a:r>
          <a:endParaRPr lang="es-ES" sz="1400" b="1" kern="1200" dirty="0"/>
        </a:p>
      </dsp:txBody>
      <dsp:txXfrm>
        <a:off x="877904" y="4957797"/>
        <a:ext cx="7508845" cy="255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BCBC2-7D60-4BC2-8624-36268CC2B625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6E3AA-16E1-4C57-AE76-48F242C32C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6157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E6735-1F02-42C1-BDA3-C4D759C10A3E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98A73-57E7-4A22-B9B0-D6FD47EA5D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5840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07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19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0009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20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827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21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707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22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995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11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399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12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0273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13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012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14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645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15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4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16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3948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17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0658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A73-57E7-4A22-B9B0-D6FD47EA5D2A}" type="slidenum">
              <a:rPr lang="es-ES" smtClean="0"/>
              <a:t>18</a:t>
            </a:fld>
            <a:endParaRPr lang="es-ES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83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73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52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58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94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78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70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355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09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969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762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9809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ED03DB1-F61B-4BCA-B0C8-0A3ED87B2888}" type="datetimeFigureOut">
              <a:rPr lang="es-ES" smtClean="0"/>
              <a:t>15/08/2017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F6A37E-7DB7-4DD1-A546-1D52F03661A2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68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SOBRE%20A4%20%20%20I.E.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SOBRE%20A4%20%20%20I.E..P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SOBRE%20A4%20UGEL.PN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FORMATOS%20DE%20BASES%20DEL%20CONCURSO%20MRCT%20LEO%20COMPRENDO%20Y%20APRENDO.doc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DIRECTIVA%20COMPRENSI&#211;N%20DE%20TEXTOS%20yyyyyyyyyyyy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ORMATOS%20DE%20DIRECTIVA%20MOVILIZ%20MRCT.xl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82967" y="1592877"/>
            <a:ext cx="910454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s-E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MOVILIZACIÓN</a:t>
            </a:r>
            <a:r>
              <a:rPr lang="es-ES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REGIONAL POR LA COMPRENSIÓN DE TEXTOS</a:t>
            </a:r>
            <a:endParaRPr lang="es-ES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423533" y="5125652"/>
            <a:ext cx="12234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2017</a:t>
            </a:r>
            <a:endParaRPr lang="es-ES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26821" y="2805266"/>
            <a:ext cx="10594775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 smtClean="0"/>
              <a:t>Establecer </a:t>
            </a:r>
            <a:r>
              <a:rPr lang="es-ES" sz="2000" b="1" dirty="0"/>
              <a:t>los lineamentos y orientaciones que guíen el procedimiento para la Implementación de la Movilización Regional por la Comprensión de Textos, dirigido a mejorar el desempeño de esta competencia en los estudiantes de </a:t>
            </a:r>
            <a:r>
              <a:rPr lang="es-ES" sz="2000" b="1" dirty="0" smtClean="0"/>
              <a:t>1º </a:t>
            </a:r>
            <a:r>
              <a:rPr lang="es-ES" sz="2000" b="1" dirty="0"/>
              <a:t>y </a:t>
            </a:r>
            <a:r>
              <a:rPr lang="es-ES" sz="2000" b="1" dirty="0" smtClean="0"/>
              <a:t>2º   </a:t>
            </a:r>
            <a:r>
              <a:rPr lang="es-ES" sz="2000" b="1" dirty="0"/>
              <a:t>grado de Educación Secundaria en instituciones educativas públicas y </a:t>
            </a:r>
            <a:r>
              <a:rPr lang="es-ES" sz="2000" b="1" dirty="0" smtClean="0"/>
              <a:t>privadas de la Región Moquegua.</a:t>
            </a:r>
            <a:endParaRPr lang="es-ES" sz="2000" b="1" dirty="0"/>
          </a:p>
          <a:p>
            <a:pPr algn="ctr"/>
            <a:endParaRPr lang="es-ES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858574" y="414009"/>
            <a:ext cx="10563022" cy="853514"/>
            <a:chOff x="928761" y="431272"/>
            <a:chExt cx="10563022" cy="853514"/>
          </a:xfrm>
        </p:grpSpPr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7" name="Imagen 6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7295776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7747" y="176968"/>
            <a:ext cx="87675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¿Quiénes conforman el Comité </a:t>
            </a:r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Té</a:t>
            </a:r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cnico?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50942" y="1159459"/>
            <a:ext cx="9570569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Comité </a:t>
            </a:r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Técnico de la GREMO</a:t>
            </a:r>
          </a:p>
          <a:p>
            <a:r>
              <a:rPr lang="es-ES" sz="2000" dirty="0"/>
              <a:t>Está conformado por la Directora de Gestión Pedagógica y la especialista de </a:t>
            </a:r>
            <a:r>
              <a:rPr lang="es-ES" sz="2000" dirty="0" smtClean="0"/>
              <a:t>Comunicación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15314" y="2379450"/>
            <a:ext cx="10657982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Comité </a:t>
            </a:r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Técnico de la </a:t>
            </a:r>
            <a:r>
              <a:rPr lang="es-ES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UGELs</a:t>
            </a:r>
            <a:endParaRPr lang="es-ES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s-ES" sz="2000" dirty="0" smtClean="0"/>
              <a:t>Estará conformado por</a:t>
            </a:r>
            <a:r>
              <a:rPr lang="es-ES" sz="2000" b="1" dirty="0" smtClean="0"/>
              <a:t> </a:t>
            </a:r>
            <a:r>
              <a:rPr lang="es-ES" sz="2000" dirty="0" smtClean="0"/>
              <a:t>el Jefe del Área de Gestión pedagógica y el o la especialista de Comunicación.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115314" y="3526763"/>
            <a:ext cx="9641826" cy="29238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Comité </a:t>
            </a:r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Técnico de la I.E.</a:t>
            </a:r>
          </a:p>
          <a:p>
            <a:pPr algn="just"/>
            <a:r>
              <a:rPr lang="es-ES" sz="2000" dirty="0" smtClean="0"/>
              <a:t>Estará </a:t>
            </a:r>
            <a:r>
              <a:rPr lang="es-ES" sz="2000" dirty="0"/>
              <a:t>liderado por el director, el asesor de letras o coordinador de comunicación y un docente responsable del área de comunicación por cada grado en II.EE. de gran cantidad de estudiantes o un docente del área de comunicación en II.EE. de menor cantidad de estudiantes. Se sugiere considerar a docentes que hayan llevado algún curso de especialización relacionado con el desarrollo de los niveles de comprensión de textos, técnicas de lectura, entre otros.</a:t>
            </a:r>
            <a:endParaRPr lang="es-PE" sz="2000" dirty="0"/>
          </a:p>
          <a:p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958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43737" y="1613191"/>
            <a:ext cx="9104544" cy="5232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s-E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CONCURSO RE</a:t>
            </a:r>
            <a:r>
              <a:rPr lang="es-ES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GIONAL DE COMPRENSIÓN DE TEXTOS</a:t>
            </a:r>
            <a:endParaRPr lang="es-ES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423533" y="5125652"/>
            <a:ext cx="12234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2017</a:t>
            </a:r>
            <a:endParaRPr lang="es-ES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37851" y="3430498"/>
            <a:ext cx="10594775" cy="1631216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/>
              <a:t>Establecer los lineamientos y orientaciones que guíen la implementación del Concurso Regional de Comprensión de Textos denominado </a:t>
            </a:r>
            <a:r>
              <a:rPr lang="es-ES" sz="2000" b="1" dirty="0"/>
              <a:t>“Leo, comprendo y aprendo”</a:t>
            </a:r>
            <a:r>
              <a:rPr lang="es-ES" sz="2000" dirty="0"/>
              <a:t> que se desarrollará en el marco de la Movilización Regional por la Comprensión de Textos, con el fin de incentivar la participación activa de los estudiantes de </a:t>
            </a:r>
            <a:r>
              <a:rPr lang="es-ES" sz="2000" dirty="0" smtClean="0"/>
              <a:t>1° y 2°   </a:t>
            </a:r>
            <a:r>
              <a:rPr lang="es-ES" sz="2000" dirty="0"/>
              <a:t>grado de Educación Secundaria de instituciones educativas públicas y privadas de la Región </a:t>
            </a:r>
            <a:r>
              <a:rPr lang="es-ES" sz="2000" dirty="0" smtClean="0"/>
              <a:t>Moquegua.</a:t>
            </a:r>
            <a:endParaRPr lang="es-ES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446228" y="2429033"/>
            <a:ext cx="72995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</a:t>
            </a:r>
            <a:r>
              <a:rPr lang="es-ES" sz="4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LEO, COMPRENDO  Y APRENDO”</a:t>
            </a:r>
            <a:endParaRPr lang="es-PE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769604" y="389295"/>
            <a:ext cx="10563022" cy="853514"/>
            <a:chOff x="928761" y="431272"/>
            <a:chExt cx="10563022" cy="853514"/>
          </a:xfrm>
        </p:grpSpPr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9" name="Imagen 8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1080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921325518"/>
              </p:ext>
            </p:extLst>
          </p:nvPr>
        </p:nvGraphicFramePr>
        <p:xfrm>
          <a:off x="0" y="494270"/>
          <a:ext cx="11816862" cy="6587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upo 9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12" name="Imagen 11" descr="E:\LOGOS\Logo GRM_full-colro.pn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6156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69046" y="1291733"/>
            <a:ext cx="59358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DISPOSICIONES GENERALES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02365" y="2432179"/>
            <a:ext cx="1046921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Concurso </a:t>
            </a:r>
            <a:r>
              <a:rPr lang="es-ES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“LEO, COMPRENDO Y APRENDO” se </a:t>
            </a:r>
            <a:r>
              <a:rPr lang="es-ES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enmarca en la Movilización </a:t>
            </a:r>
            <a:r>
              <a:rPr lang="es-ES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por </a:t>
            </a:r>
            <a:r>
              <a:rPr lang="es-ES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Comprensión de Textos, está dirigido a todos los estudiantes de 1° y 2° grados de Educación Secundaria de las IIEE públicas y privadas de la región </a:t>
            </a:r>
            <a:r>
              <a:rPr lang="es-ES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Moquegua </a:t>
            </a:r>
            <a:r>
              <a:rPr lang="es-ES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es promovido por la Gerencia Regional de Educación Moquegua. Se ejecutará en todo el ámbito regional entre los meses de julio y diciembre del presente año.</a:t>
            </a:r>
            <a:endParaRPr lang="es-P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02365" y="4585210"/>
            <a:ext cx="107475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ES" dirty="0">
                <a:latin typeface="Arial Narrow" panose="020B0606020202030204" pitchFamily="34" charset="0"/>
              </a:rPr>
              <a:t>La organización de este evento es de responsabilidad de las Instituciones Educativas (IIEE), Unidades de Gestión Educativa Local (UGEL) y la Gerencia Regional de Educación Moquegua (GREMO), en las etapas que les corresponde.</a:t>
            </a:r>
            <a:endParaRPr lang="es-PE" dirty="0">
              <a:latin typeface="Arial Narrow" panose="020B0606020202030204" pitchFamily="34" charset="0"/>
            </a:endParaRPr>
          </a:p>
          <a:p>
            <a:r>
              <a:rPr lang="es-ES" b="1" dirty="0">
                <a:latin typeface="Arial Narrow" panose="020B0606020202030204" pitchFamily="34" charset="0"/>
              </a:rPr>
              <a:t> </a:t>
            </a:r>
            <a:endParaRPr lang="es-PE" dirty="0">
              <a:latin typeface="Arial Narrow" panose="020B0606020202030204" pitchFamily="34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11" name="Imagen 10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9480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51041" y="1516222"/>
            <a:ext cx="60724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DISPOSICIONES ESPECÍFICAS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756665" y="3273818"/>
            <a:ext cx="93163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PARTICIPANTES</a:t>
            </a:r>
          </a:p>
          <a:p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studiantes del 1º y 2º grado de educación secundaria </a:t>
            </a:r>
          </a:p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II.EE. públicas y privadas de la Región Moquegua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11" name="Imagen 10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19488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51041" y="1516222"/>
            <a:ext cx="60724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DISPOSICIONES ESPECÍFICAS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09777" y="2231790"/>
            <a:ext cx="39348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TIPOS DE GANADORES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09777" y="2893100"/>
            <a:ext cx="32580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s-ES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ESTUDIANTES</a:t>
            </a:r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GANADORES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727831" y="3369745"/>
            <a:ext cx="48211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b="1" dirty="0" smtClean="0"/>
              <a:t>CATEGORÍA </a:t>
            </a:r>
            <a:r>
              <a:rPr lang="es-ES" b="1" dirty="0"/>
              <a:t>A: </a:t>
            </a:r>
            <a:r>
              <a:rPr lang="es-ES" dirty="0"/>
              <a:t>1° grado de Educación Secundaria</a:t>
            </a:r>
            <a:r>
              <a:rPr lang="es-ES" b="1" dirty="0"/>
              <a:t> </a:t>
            </a:r>
            <a:endParaRPr lang="es-PE" dirty="0"/>
          </a:p>
          <a:p>
            <a:r>
              <a:rPr lang="es-ES" b="1" dirty="0"/>
              <a:t>CATEGORÍA B: </a:t>
            </a:r>
            <a:r>
              <a:rPr lang="es-ES" dirty="0"/>
              <a:t>2° grado de Educación Secundaria </a:t>
            </a:r>
            <a:endParaRPr lang="es-PE" dirty="0"/>
          </a:p>
          <a:p>
            <a:endParaRPr lang="es-ES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33577" y="4497926"/>
            <a:ext cx="484741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es-ES" sz="2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INSTITUCIONES</a:t>
            </a:r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EDUCATIVAS  GANADORES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727831" y="5078075"/>
            <a:ext cx="66137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/>
              <a:t>IE con mayor nivel en comprensión de textos</a:t>
            </a:r>
            <a:endParaRPr lang="es-PE"/>
          </a:p>
          <a:p>
            <a:r>
              <a:rPr lang="es-ES"/>
              <a:t>IE con mayor avance o progreso promedio en comprensión de textos</a:t>
            </a:r>
            <a:endParaRPr lang="es-PE"/>
          </a:p>
        </p:txBody>
      </p:sp>
      <p:grpSp>
        <p:nvGrpSpPr>
          <p:cNvPr id="13" name="Grupo 12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15" name="Imagen 14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3057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54902" y="1015301"/>
            <a:ext cx="17001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8" y="1504248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 I.E            </a:t>
            </a:r>
            <a:r>
              <a:rPr lang="es-ES" sz="2000" dirty="0" smtClean="0"/>
              <a:t>Se </a:t>
            </a:r>
            <a:r>
              <a:rPr lang="es-ES" sz="2000" dirty="0"/>
              <a:t>realizará en las II.EE. entre</a:t>
            </a:r>
            <a:r>
              <a:rPr lang="es-ES" sz="2000" b="1" dirty="0"/>
              <a:t> el 01 de agosto y fines de noviembre</a:t>
            </a:r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32528" y="2056301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a) El </a:t>
            </a:r>
            <a:r>
              <a:rPr lang="es-ES" dirty="0"/>
              <a:t>procedimiento de selección y determinación del estudiante y la sección con mejor promedio en comprensión de textos; así como la sección con mayor avance en relación al primer bimestre se encuentra explicado en el numeral </a:t>
            </a:r>
            <a:r>
              <a:rPr lang="es-ES" b="1" dirty="0"/>
              <a:t>6.5 DEL TRATAMIENTO (directiva de la </a:t>
            </a:r>
            <a:r>
              <a:rPr lang="es-ES" b="1" dirty="0" smtClean="0"/>
              <a:t>MRCT)</a:t>
            </a:r>
            <a:r>
              <a:rPr lang="es-ES" dirty="0" smtClean="0"/>
              <a:t>.</a:t>
            </a:r>
            <a:endParaRPr lang="es-PE" dirty="0"/>
          </a:p>
        </p:txBody>
      </p:sp>
      <p:sp>
        <p:nvSpPr>
          <p:cNvPr id="14" name="Rectángulo 13"/>
          <p:cNvSpPr/>
          <p:nvPr/>
        </p:nvSpPr>
        <p:spPr>
          <a:xfrm>
            <a:off x="370010" y="3059499"/>
            <a:ext cx="109307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b) El </a:t>
            </a:r>
            <a:r>
              <a:rPr lang="es-ES" dirty="0"/>
              <a:t>Comité para la implementación de la </a:t>
            </a:r>
            <a:r>
              <a:rPr lang="es-ES" dirty="0" smtClean="0"/>
              <a:t>MRCT de </a:t>
            </a:r>
            <a:r>
              <a:rPr lang="es-ES" dirty="0"/>
              <a:t>la I.E. con el apoyo de los docentes del área de comunicación involucrados seleccionarán y premiarán al estudiante y a la sección con mejor nivel de comprensión; así también determinarán a la sección que tenga el mejor avance en relación al bimestre anterior de la I.E.; luego realizarán la inscripción ante la UGEL correspondiente </a:t>
            </a:r>
            <a:r>
              <a:rPr lang="es-ES" b="1" dirty="0"/>
              <a:t>a partir del 27 de noviembre hasta el último día del mes de noviembre</a:t>
            </a:r>
            <a:r>
              <a:rPr lang="es-ES" b="1" dirty="0" smtClean="0"/>
              <a:t>.</a:t>
            </a:r>
            <a:endParaRPr lang="es-PE" dirty="0"/>
          </a:p>
        </p:txBody>
      </p:sp>
      <p:sp>
        <p:nvSpPr>
          <p:cNvPr id="15" name="Rectángulo 14"/>
          <p:cNvSpPr/>
          <p:nvPr/>
        </p:nvSpPr>
        <p:spPr>
          <a:xfrm>
            <a:off x="332528" y="4907138"/>
            <a:ext cx="1093077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d) La </a:t>
            </a:r>
            <a:r>
              <a:rPr lang="es-ES" dirty="0"/>
              <a:t>información se entregará también en digital para garantizar la fidelidad de los datos y facilitar los nombres de los estudiantes de las sesiones que cada  I.E. inscribe</a:t>
            </a:r>
            <a:r>
              <a:rPr lang="es-ES" dirty="0" smtClean="0"/>
              <a:t>.</a:t>
            </a:r>
            <a:endParaRPr lang="es-PE" dirty="0"/>
          </a:p>
        </p:txBody>
      </p:sp>
      <p:sp>
        <p:nvSpPr>
          <p:cNvPr id="16" name="Rectángulo 15">
            <a:hlinkClick r:id="rId3" action="ppaction://hlinkfile"/>
          </p:cNvPr>
          <p:cNvSpPr/>
          <p:nvPr/>
        </p:nvSpPr>
        <p:spPr>
          <a:xfrm>
            <a:off x="370009" y="4339696"/>
            <a:ext cx="1093077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c) El </a:t>
            </a:r>
            <a:r>
              <a:rPr lang="es-ES" dirty="0"/>
              <a:t>La inscripción se hará presentando según el caso un sobre A4 con los siguientes documentos</a:t>
            </a:r>
            <a:r>
              <a:rPr lang="es-ES" dirty="0" smtClean="0"/>
              <a:t>:</a:t>
            </a:r>
            <a:endParaRPr lang="es-PE" dirty="0"/>
          </a:p>
        </p:txBody>
      </p:sp>
      <p:sp>
        <p:nvSpPr>
          <p:cNvPr id="17" name="Rectángulo 16"/>
          <p:cNvSpPr/>
          <p:nvPr/>
        </p:nvSpPr>
        <p:spPr>
          <a:xfrm>
            <a:off x="370010" y="5872571"/>
            <a:ext cx="1093077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e) La </a:t>
            </a:r>
            <a:r>
              <a:rPr lang="es-ES" dirty="0"/>
              <a:t>II.EE. que no logre inscribir en el plazo determinado quedará automáticamente </a:t>
            </a:r>
            <a:r>
              <a:rPr lang="es-ES" dirty="0" err="1" smtClean="0"/>
              <a:t>descalificada.e</a:t>
            </a:r>
            <a:r>
              <a:rPr lang="es-ES" dirty="0" smtClean="0"/>
              <a:t>)</a:t>
            </a:r>
            <a:endParaRPr lang="es-PE" dirty="0"/>
          </a:p>
        </p:txBody>
      </p:sp>
      <p:grpSp>
        <p:nvGrpSpPr>
          <p:cNvPr id="18" name="Grupo 17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20" name="Imagen 19" descr="E:\LOGOS\Logo GRM_full-colro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3102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54902" y="1015301"/>
            <a:ext cx="17001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8" y="1430799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 </a:t>
            </a:r>
            <a:r>
              <a:rPr lang="es-ES" sz="3200" b="1" dirty="0" smtClean="0"/>
              <a:t>UGEL</a:t>
            </a:r>
            <a:r>
              <a:rPr lang="es-ES" sz="2000" b="1" dirty="0" smtClean="0"/>
              <a:t> </a:t>
            </a:r>
            <a:r>
              <a:rPr lang="es-ES" sz="2000" dirty="0"/>
              <a:t>Se realizará en las </a:t>
            </a:r>
            <a:r>
              <a:rPr lang="es-ES" sz="2000" dirty="0" err="1"/>
              <a:t>UGELs</a:t>
            </a:r>
            <a:r>
              <a:rPr lang="es-ES" sz="2000" b="1" dirty="0"/>
              <a:t> entre el 01 y 08 de Diciembre</a:t>
            </a:r>
            <a:r>
              <a:rPr lang="es-E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70007" y="2015574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a)</a:t>
            </a:r>
            <a:r>
              <a:rPr lang="es-ES" dirty="0"/>
              <a:t> </a:t>
            </a:r>
            <a:r>
              <a:rPr lang="es-ES" dirty="0" smtClean="0"/>
              <a:t>La selección </a:t>
            </a:r>
            <a:r>
              <a:rPr lang="es-ES" dirty="0"/>
              <a:t>del</a:t>
            </a:r>
            <a:r>
              <a:rPr lang="es-ES" b="1" dirty="0"/>
              <a:t> estudiante y la sección con mejor promedio</a:t>
            </a:r>
            <a:r>
              <a:rPr lang="es-ES" dirty="0"/>
              <a:t> en comprensión de textos se hará previa aplicación de una </a:t>
            </a:r>
            <a:r>
              <a:rPr lang="es-ES" b="1" dirty="0"/>
              <a:t>prueba</a:t>
            </a:r>
            <a:r>
              <a:rPr lang="es-ES" dirty="0"/>
              <a:t> que se realizará el </a:t>
            </a:r>
            <a:r>
              <a:rPr lang="es-ES" b="1" dirty="0"/>
              <a:t>06 de Diciembre</a:t>
            </a:r>
            <a:r>
              <a:rPr lang="es-ES" dirty="0"/>
              <a:t> y teniendo en cuenta el informe del director y el registro de logro de cada II.EE. pública o privada, </a:t>
            </a:r>
            <a:r>
              <a:rPr lang="es-ES" b="1" dirty="0"/>
              <a:t>(Formato  3 y 4 de la directiva de la MRCT</a:t>
            </a:r>
            <a:r>
              <a:rPr lang="es-ES" b="1" dirty="0" smtClean="0"/>
              <a:t>)</a:t>
            </a:r>
            <a:endParaRPr lang="es-PE" dirty="0"/>
          </a:p>
        </p:txBody>
      </p:sp>
      <p:sp>
        <p:nvSpPr>
          <p:cNvPr id="14" name="Rectángulo 13"/>
          <p:cNvSpPr/>
          <p:nvPr/>
        </p:nvSpPr>
        <p:spPr>
          <a:xfrm>
            <a:off x="370006" y="2984940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b) La </a:t>
            </a:r>
            <a:r>
              <a:rPr lang="es-ES" dirty="0"/>
              <a:t>selección de </a:t>
            </a:r>
            <a:r>
              <a:rPr lang="es-ES" b="1" dirty="0"/>
              <a:t>la sección con el mayor avance o mejora</a:t>
            </a:r>
            <a:r>
              <a:rPr lang="es-ES" dirty="0"/>
              <a:t> en relación al bimestre anterior se determinará comparando y analizando el informe del director y los resultados del registro de logros de la II.EE participantes</a:t>
            </a:r>
            <a:r>
              <a:rPr lang="es-ES" b="1" dirty="0"/>
              <a:t> (Formato 3, 4 y 5 de la directiva de la MRCT</a:t>
            </a:r>
            <a:r>
              <a:rPr lang="es-ES" b="1" dirty="0" smtClean="0"/>
              <a:t>)</a:t>
            </a:r>
            <a:endParaRPr lang="es-PE" dirty="0"/>
          </a:p>
        </p:txBody>
      </p:sp>
      <p:sp>
        <p:nvSpPr>
          <p:cNvPr id="16" name="Rectángulo 15">
            <a:hlinkClick r:id="rId3" action="ppaction://hlinkfile"/>
          </p:cNvPr>
          <p:cNvSpPr/>
          <p:nvPr/>
        </p:nvSpPr>
        <p:spPr>
          <a:xfrm>
            <a:off x="370003" y="4010002"/>
            <a:ext cx="10930771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c) El </a:t>
            </a:r>
            <a:r>
              <a:rPr lang="es-ES" dirty="0"/>
              <a:t>comité para la implementación de la </a:t>
            </a:r>
            <a:r>
              <a:rPr lang="es-ES" dirty="0" smtClean="0"/>
              <a:t>MRCT </a:t>
            </a:r>
            <a:r>
              <a:rPr lang="es-ES" dirty="0"/>
              <a:t>de la UGEL con el apoyo de los docentes fortaleza y los coordinadores de las redes educativas de su ámbito evaluarán, seleccionarán y premiarán al estudiante y a la sección con mejor nivel de comprensión de textos;  así también determinarán a la sección que tenga el mejor avance en relación al bimestre anterior de la I.E. </a:t>
            </a:r>
            <a:r>
              <a:rPr lang="es-ES" b="1" dirty="0"/>
              <a:t>por cada categoría</a:t>
            </a:r>
            <a:r>
              <a:rPr lang="es-ES" dirty="0"/>
              <a:t>; luego los inscribirán ante la GREMO para participar de la Etapa Regional a partir del </a:t>
            </a:r>
            <a:r>
              <a:rPr lang="es-ES" b="1" dirty="0"/>
              <a:t>01 de  diciembre hasta el 04 de diciembre</a:t>
            </a:r>
            <a:r>
              <a:rPr lang="es-ES" b="1" dirty="0" smtClean="0"/>
              <a:t>.</a:t>
            </a:r>
            <a:endParaRPr lang="es-PE" dirty="0"/>
          </a:p>
        </p:txBody>
      </p:sp>
      <p:sp>
        <p:nvSpPr>
          <p:cNvPr id="17" name="Rectángulo 16">
            <a:hlinkClick r:id="rId4" action="ppaction://hlinkfile"/>
          </p:cNvPr>
          <p:cNvSpPr/>
          <p:nvPr/>
        </p:nvSpPr>
        <p:spPr>
          <a:xfrm>
            <a:off x="370004" y="5589063"/>
            <a:ext cx="1093077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d) La </a:t>
            </a:r>
            <a:r>
              <a:rPr lang="es-ES" dirty="0"/>
              <a:t>inscripción se hará presentando según el caso un sobre A4 con los siguientes documentos</a:t>
            </a:r>
            <a:r>
              <a:rPr lang="es-ES" dirty="0" smtClean="0"/>
              <a:t>:</a:t>
            </a:r>
            <a:endParaRPr lang="es-PE" dirty="0"/>
          </a:p>
        </p:txBody>
      </p:sp>
      <p:sp>
        <p:nvSpPr>
          <p:cNvPr id="12" name="Rectángulo 11"/>
          <p:cNvSpPr/>
          <p:nvPr/>
        </p:nvSpPr>
        <p:spPr>
          <a:xfrm>
            <a:off x="370004" y="5976961"/>
            <a:ext cx="1093077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e) La </a:t>
            </a:r>
            <a:r>
              <a:rPr lang="es-ES" dirty="0"/>
              <a:t>II.EE. que no logre inscribir en el plazo determinado quedará automáticamente </a:t>
            </a:r>
            <a:r>
              <a:rPr lang="es-ES" dirty="0" smtClean="0"/>
              <a:t>descalificada)</a:t>
            </a:r>
            <a:endParaRPr lang="es-PE" dirty="0"/>
          </a:p>
        </p:txBody>
      </p:sp>
      <p:grpSp>
        <p:nvGrpSpPr>
          <p:cNvPr id="18" name="Grupo 17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20" name="Imagen 19" descr="E:\LOGOS\Logo GRM_full-colro.pn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3249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54902" y="1015301"/>
            <a:ext cx="17001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ETAPAS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8" y="1430799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ETAPA DREMO </a:t>
            </a:r>
            <a:r>
              <a:rPr lang="es-ES" sz="2000" b="1" dirty="0" smtClean="0"/>
              <a:t>  </a:t>
            </a:r>
            <a:r>
              <a:rPr lang="es-ES" sz="2000" dirty="0"/>
              <a:t>Se realizará en la GREMO</a:t>
            </a:r>
            <a:r>
              <a:rPr lang="es-ES" sz="2000" b="1" dirty="0"/>
              <a:t> entre el 11 Y 15 de </a:t>
            </a:r>
            <a:r>
              <a:rPr lang="es-ES" sz="2000" b="1" dirty="0" smtClean="0"/>
              <a:t>Diciembre</a:t>
            </a:r>
            <a:endParaRPr lang="es-ES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70003" y="2138685"/>
            <a:ext cx="109307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a) </a:t>
            </a:r>
            <a:r>
              <a:rPr lang="es-ES" dirty="0"/>
              <a:t>La selección del estudiante y la sección con mejor promedio en comprensión de textos se hará previa aplicación de una prueba que se realizará el </a:t>
            </a:r>
            <a:r>
              <a:rPr lang="es-ES" b="1" dirty="0"/>
              <a:t>13 de Diciembre</a:t>
            </a:r>
            <a:r>
              <a:rPr lang="es-ES" dirty="0"/>
              <a:t>  y teniendo en cuenta el informe del comité y el registro de logro de cada II.EE. pública o privada, </a:t>
            </a:r>
            <a:r>
              <a:rPr lang="es-ES" b="1" dirty="0"/>
              <a:t>(Formato  3 y 4 de la directiva de la MRCT)</a:t>
            </a:r>
            <a:endParaRPr lang="es-PE" dirty="0"/>
          </a:p>
          <a:p>
            <a:endParaRPr lang="es-PE" dirty="0"/>
          </a:p>
        </p:txBody>
      </p:sp>
      <p:sp>
        <p:nvSpPr>
          <p:cNvPr id="12" name="Rectángulo 11"/>
          <p:cNvSpPr/>
          <p:nvPr/>
        </p:nvSpPr>
        <p:spPr>
          <a:xfrm>
            <a:off x="370001" y="5520765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d) Publicará </a:t>
            </a:r>
            <a:r>
              <a:rPr lang="es-ES" dirty="0"/>
              <a:t>los resultados y premiará por categoría al estudiante y a</a:t>
            </a:r>
            <a:r>
              <a:rPr lang="es-ES" b="1" dirty="0"/>
              <a:t> </a:t>
            </a:r>
            <a:r>
              <a:rPr lang="es-ES" dirty="0"/>
              <a:t>la sección con los mayores promedios; así también a la sección con el mayor avance o progreso</a:t>
            </a:r>
            <a:r>
              <a:rPr lang="es-ES" b="1" dirty="0"/>
              <a:t>.  </a:t>
            </a:r>
            <a:endParaRPr lang="es-PE" dirty="0"/>
          </a:p>
          <a:p>
            <a:r>
              <a:rPr lang="es-ES" dirty="0" smtClean="0"/>
              <a:t> </a:t>
            </a:r>
            <a:endParaRPr lang="es-PE" dirty="0"/>
          </a:p>
        </p:txBody>
      </p:sp>
      <p:sp>
        <p:nvSpPr>
          <p:cNvPr id="10" name="Rectángulo 9"/>
          <p:cNvSpPr/>
          <p:nvPr/>
        </p:nvSpPr>
        <p:spPr>
          <a:xfrm>
            <a:off x="439588" y="3306504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/>
              <a:t>b</a:t>
            </a:r>
            <a:r>
              <a:rPr lang="es-ES" dirty="0" smtClean="0"/>
              <a:t>) L</a:t>
            </a:r>
            <a:r>
              <a:rPr lang="es-ES" b="1" dirty="0" smtClean="0"/>
              <a:t>a </a:t>
            </a:r>
            <a:r>
              <a:rPr lang="es-ES" dirty="0"/>
              <a:t>selección de </a:t>
            </a:r>
            <a:r>
              <a:rPr lang="es-ES" b="1" dirty="0"/>
              <a:t>la sección con el mayor avance o mejora</a:t>
            </a:r>
            <a:r>
              <a:rPr lang="es-ES" dirty="0"/>
              <a:t> en r</a:t>
            </a:r>
            <a:r>
              <a:rPr lang="es-ES" dirty="0" smtClean="0"/>
              <a:t>elación </a:t>
            </a:r>
            <a:r>
              <a:rPr lang="es-ES" dirty="0"/>
              <a:t>al bimestre anterior se determinará comparando y analizando el informe del director y los resultados del registro de logros de la II.EE participantes</a:t>
            </a:r>
            <a:r>
              <a:rPr lang="es-ES" b="1" dirty="0"/>
              <a:t> (Formato 3, 4  y 5 de la directiva de la </a:t>
            </a:r>
            <a:r>
              <a:rPr lang="es-ES" b="1" dirty="0" smtClean="0"/>
              <a:t>MRCT)</a:t>
            </a:r>
            <a:endParaRPr lang="es-PE" dirty="0"/>
          </a:p>
        </p:txBody>
      </p:sp>
      <p:sp>
        <p:nvSpPr>
          <p:cNvPr id="15" name="Rectángulo 14"/>
          <p:cNvSpPr/>
          <p:nvPr/>
        </p:nvSpPr>
        <p:spPr>
          <a:xfrm>
            <a:off x="370000" y="4484912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c) </a:t>
            </a:r>
            <a:r>
              <a:rPr lang="es-ES" dirty="0"/>
              <a:t>El comité para la implementación de la </a:t>
            </a:r>
            <a:r>
              <a:rPr lang="es-ES" dirty="0" smtClean="0"/>
              <a:t>MRCT </a:t>
            </a:r>
            <a:r>
              <a:rPr lang="es-ES" dirty="0"/>
              <a:t>de la GREMO con los especialistas y personal de apoyo evaluarán, seleccionarán al estudiante y a la sección con mejor nivel de comprensión de textos; así también determinarán a la sección que tenga el mejor avance en relación al bimestre anterior de la I.E.  por cada </a:t>
            </a:r>
            <a:r>
              <a:rPr lang="es-ES" dirty="0" smtClean="0"/>
              <a:t>categoría</a:t>
            </a:r>
            <a:endParaRPr lang="es-PE" dirty="0"/>
          </a:p>
        </p:txBody>
      </p:sp>
      <p:grpSp>
        <p:nvGrpSpPr>
          <p:cNvPr id="18" name="Grupo 17"/>
          <p:cNvGrpSpPr/>
          <p:nvPr/>
        </p:nvGrpSpPr>
        <p:grpSpPr>
          <a:xfrm>
            <a:off x="880815" y="315154"/>
            <a:ext cx="10563022" cy="661029"/>
            <a:chOff x="928761" y="431272"/>
            <a:chExt cx="10563022" cy="85351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20" name="Imagen 19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4232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2342" y="442956"/>
            <a:ext cx="42252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LA PREMIACIÓN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6" y="918302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NIVEL I.E. </a:t>
            </a:r>
            <a:r>
              <a:rPr lang="es-ES" sz="2000" b="1" dirty="0" smtClean="0"/>
              <a:t>  </a:t>
            </a:r>
            <a:endParaRPr lang="es-ES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39585" y="1464206"/>
            <a:ext cx="1093077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b="1" dirty="0" smtClean="0"/>
              <a:t>a) En </a:t>
            </a:r>
            <a:r>
              <a:rPr lang="es-ES" dirty="0"/>
              <a:t>el primer bimestre se premiará al estudiante y a la sección que obtenga el mejor promedio de cada </a:t>
            </a:r>
            <a:r>
              <a:rPr lang="es-ES" dirty="0" smtClean="0"/>
              <a:t>grado</a:t>
            </a:r>
            <a:endParaRPr lang="es-PE" dirty="0"/>
          </a:p>
        </p:txBody>
      </p:sp>
      <p:sp>
        <p:nvSpPr>
          <p:cNvPr id="12" name="Rectángulo 11"/>
          <p:cNvSpPr/>
          <p:nvPr/>
        </p:nvSpPr>
        <p:spPr>
          <a:xfrm>
            <a:off x="439582" y="3724838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d)</a:t>
            </a:r>
            <a:r>
              <a:rPr lang="es-ES" b="1" dirty="0"/>
              <a:t> </a:t>
            </a:r>
            <a:r>
              <a:rPr lang="es-ES" dirty="0" smtClean="0"/>
              <a:t>Cada </a:t>
            </a:r>
            <a:r>
              <a:rPr lang="es-ES" dirty="0"/>
              <a:t>I.E. publicará los resultados de la evaluación y otorgará premios y/o estímulos a los estudiantes y a la sección que resulten ganadores por obtener el mejor promedio de logro y a la sección que haya demostrado el mayor avance con respecto al bimestre anterior</a:t>
            </a:r>
            <a:r>
              <a:rPr lang="es-ES" dirty="0" smtClean="0"/>
              <a:t>­­­­. </a:t>
            </a:r>
            <a:endParaRPr lang="es-PE" dirty="0"/>
          </a:p>
        </p:txBody>
      </p:sp>
      <p:sp>
        <p:nvSpPr>
          <p:cNvPr id="10" name="Rectángulo 9"/>
          <p:cNvSpPr/>
          <p:nvPr/>
        </p:nvSpPr>
        <p:spPr>
          <a:xfrm>
            <a:off x="369994" y="4630079"/>
            <a:ext cx="10930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/>
              <a:t>e</a:t>
            </a:r>
            <a:r>
              <a:rPr lang="es-ES" dirty="0" smtClean="0"/>
              <a:t>) felicitará </a:t>
            </a:r>
            <a:r>
              <a:rPr lang="es-ES" dirty="0"/>
              <a:t>y reconocerá mediante resolución directoral a los docentes cuyos estudiantes y sección, según el caso, hayan obtenido el mejor nivel de logro y a los docentes cuya aula demuestre una mejora significativa comparando los bimestre de inicio y de terminó de la aplicación del cronograma de lecturas programado por la II.EE</a:t>
            </a:r>
            <a:r>
              <a:rPr lang="es-ES" dirty="0" smtClean="0"/>
              <a:t>.</a:t>
            </a:r>
            <a:endParaRPr lang="es-PE" dirty="0"/>
          </a:p>
        </p:txBody>
      </p:sp>
      <p:sp>
        <p:nvSpPr>
          <p:cNvPr id="15" name="Rectángulo 14"/>
          <p:cNvSpPr/>
          <p:nvPr/>
        </p:nvSpPr>
        <p:spPr>
          <a:xfrm>
            <a:off x="439583" y="2524509"/>
            <a:ext cx="109307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c) Respecto </a:t>
            </a:r>
            <a:r>
              <a:rPr lang="es-ES" dirty="0"/>
              <a:t>a la sección que demuestre el mejor avance se debe considerar que en el caso de II.EE. públicas o privadas que tengan más de dos secciones se podrá determinar con facilidad el aula con mejor avance en relación a otra (generalmente  zona urbana) , pero en las II.EE. con una sola sección se determinara a nivel de red educativa  (generalmente zona rural</a:t>
            </a:r>
            <a:r>
              <a:rPr lang="es-ES" dirty="0" smtClean="0"/>
              <a:t>)</a:t>
            </a:r>
            <a:endParaRPr lang="es-PE" dirty="0"/>
          </a:p>
        </p:txBody>
      </p:sp>
      <p:sp>
        <p:nvSpPr>
          <p:cNvPr id="13" name="Rectángulo 12"/>
          <p:cNvSpPr/>
          <p:nvPr/>
        </p:nvSpPr>
        <p:spPr>
          <a:xfrm>
            <a:off x="439584" y="1884916"/>
            <a:ext cx="1093077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dirty="0" smtClean="0"/>
              <a:t>b) En </a:t>
            </a:r>
            <a:r>
              <a:rPr lang="es-ES" dirty="0"/>
              <a:t>el segundo bimestre se premiará al estudiante  y a la sección que obtenga el mejor promedio de cada grado y también al aula que demuestre el mayor avance o </a:t>
            </a:r>
            <a:r>
              <a:rPr lang="es-ES" dirty="0" smtClean="0"/>
              <a:t>mejora.</a:t>
            </a:r>
            <a:endParaRPr lang="es-PE" dirty="0"/>
          </a:p>
        </p:txBody>
      </p:sp>
      <p:sp>
        <p:nvSpPr>
          <p:cNvPr id="16" name="Rectángulo 15"/>
          <p:cNvSpPr/>
          <p:nvPr/>
        </p:nvSpPr>
        <p:spPr>
          <a:xfrm>
            <a:off x="382221" y="5546671"/>
            <a:ext cx="109307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s-ES" b="1" dirty="0"/>
              <a:t>f</a:t>
            </a:r>
            <a:r>
              <a:rPr lang="es-ES" b="1" dirty="0" smtClean="0"/>
              <a:t>) </a:t>
            </a:r>
            <a:r>
              <a:rPr lang="es-ES" dirty="0" smtClean="0"/>
              <a:t>los </a:t>
            </a:r>
            <a:r>
              <a:rPr lang="es-ES" dirty="0"/>
              <a:t>premios serán significativos para los estudiantes y las secciones que demuestren los mejores resultados (sugerimos: algún distintivo o vale de beneficio para algún servicio que prestan las II.EE.) pudiendo recurrir a las empresas públicas o privadas de su entorno.</a:t>
            </a:r>
            <a:endParaRPr lang="es-PE" dirty="0"/>
          </a:p>
          <a:p>
            <a:r>
              <a:rPr lang="es-ES" dirty="0"/>
              <a:t> 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2168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463047" y="2531070"/>
            <a:ext cx="93163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Dirigido a: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studiantes del 1º y 2º grado de educación secundaria </a:t>
            </a:r>
          </a:p>
          <a:p>
            <a:pPr algn="just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II.EE. públicas y privadas de la Región Moquegua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71697" y="694398"/>
            <a:ext cx="7208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</a:t>
            </a:r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quiénes esta dirigido?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021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2342" y="442956"/>
            <a:ext cx="42252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LA PREMIACIÓN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6" y="918302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NIVEL UGEL</a:t>
            </a:r>
            <a:endParaRPr lang="es-ES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39586" y="1336678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a) </a:t>
            </a:r>
            <a:r>
              <a:rPr lang="es-ES" sz="1600" dirty="0" smtClean="0"/>
              <a:t>Selecciona </a:t>
            </a:r>
            <a:r>
              <a:rPr lang="es-ES" sz="1600" dirty="0"/>
              <a:t>y premia al estudiante y a la sección que obtenga el mejor promedio entre las II.EE. públicas o privadas de su ámbito según el informe del director, el registro de logro y la evaluación aplicada a los concursantes   </a:t>
            </a:r>
            <a:r>
              <a:rPr lang="es-ES" sz="1600" b="1" dirty="0"/>
              <a:t>(Formato 3 y 4 de la directiva de la MRCT</a:t>
            </a:r>
            <a:r>
              <a:rPr lang="es-ES" sz="1600" dirty="0" smtClean="0"/>
              <a:t>).</a:t>
            </a:r>
            <a:endParaRPr lang="es-PE" sz="1600" dirty="0"/>
          </a:p>
        </p:txBody>
      </p:sp>
      <p:sp>
        <p:nvSpPr>
          <p:cNvPr id="10" name="Rectángulo 9"/>
          <p:cNvSpPr/>
          <p:nvPr/>
        </p:nvSpPr>
        <p:spPr>
          <a:xfrm>
            <a:off x="439585" y="3926131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d) Cada </a:t>
            </a:r>
            <a:r>
              <a:rPr lang="es-ES" sz="1600" dirty="0"/>
              <a:t>UGEL publicará la relación de estudiantes seleccionados como ganadores por haber obtenido los mejores resultados y a la sección que obtiene el mejor avance o mejora entre las II.EE. públicas y privadas que participan en la etapa UGEL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15" name="Rectángulo 14"/>
          <p:cNvSpPr/>
          <p:nvPr/>
        </p:nvSpPr>
        <p:spPr>
          <a:xfrm>
            <a:off x="439584" y="3226253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c) Cada </a:t>
            </a:r>
            <a:r>
              <a:rPr lang="es-ES" sz="1600" dirty="0"/>
              <a:t>UGEL procede a la selección del estudiante y la sección que obtenga el mejor promedio con el apoyo de los docentes fortaleza y los coordinadores de las redes educativas a su cargo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13" name="Rectángulo 12"/>
          <p:cNvSpPr/>
          <p:nvPr/>
        </p:nvSpPr>
        <p:spPr>
          <a:xfrm>
            <a:off x="439586" y="2302923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b) Selecciona </a:t>
            </a:r>
            <a:r>
              <a:rPr lang="es-ES" sz="1600" dirty="0"/>
              <a:t>y premia a la sección que obtiene el mayor  avance o mejora respecto al bimestre anterior entre las II.EE. públicas y privadas que participan en la etapa UGEL según el informe del director y los registros de logro </a:t>
            </a:r>
            <a:r>
              <a:rPr lang="es-ES" sz="1600" b="1" dirty="0"/>
              <a:t>(Formato 3 y 5 de la directiva de la MRCT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16" name="Rectángulo 15"/>
          <p:cNvSpPr/>
          <p:nvPr/>
        </p:nvSpPr>
        <p:spPr>
          <a:xfrm>
            <a:off x="439584" y="4632809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e) </a:t>
            </a:r>
            <a:r>
              <a:rPr lang="es-ES" sz="1600" dirty="0" smtClean="0"/>
              <a:t>Se </a:t>
            </a:r>
            <a:r>
              <a:rPr lang="es-ES" sz="1600" dirty="0"/>
              <a:t>felicitará y reconocerá mediante resolución a los docentes cuyos estudiantes hayan obtenido el mejor nivel de logro y a los docentes cuya aula demuestre un mejor promedio de las II.EE. públicas y privadas que participan en la etapa </a:t>
            </a:r>
            <a:r>
              <a:rPr lang="es-ES" sz="1600" dirty="0" smtClean="0"/>
              <a:t>UGEL.</a:t>
            </a:r>
            <a:endParaRPr lang="es-PE" sz="1600" dirty="0"/>
          </a:p>
        </p:txBody>
      </p:sp>
      <p:sp>
        <p:nvSpPr>
          <p:cNvPr id="17" name="Rectángulo 16"/>
          <p:cNvSpPr/>
          <p:nvPr/>
        </p:nvSpPr>
        <p:spPr>
          <a:xfrm>
            <a:off x="439584" y="5534204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f) </a:t>
            </a:r>
            <a:r>
              <a:rPr lang="es-ES" sz="1600" dirty="0" smtClean="0"/>
              <a:t>Los </a:t>
            </a:r>
            <a:r>
              <a:rPr lang="es-ES" sz="1600" dirty="0"/>
              <a:t>premios serán significativos (sugerimos: algún distintivo, pasantía a otras II.EEE. o vale de beneficio a algún servicio que brindan nuestras II.EE. u otras instituciones culturales de la localidad) pudiendo recurrir a las empresas públicas o privadas de su entorno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grpSp>
        <p:nvGrpSpPr>
          <p:cNvPr id="18" name="Grupo 17"/>
          <p:cNvGrpSpPr/>
          <p:nvPr/>
        </p:nvGrpSpPr>
        <p:grpSpPr>
          <a:xfrm>
            <a:off x="807333" y="184370"/>
            <a:ext cx="10563022" cy="417312"/>
            <a:chOff x="928761" y="431272"/>
            <a:chExt cx="10563022" cy="85351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61" y="431272"/>
              <a:ext cx="9067855" cy="853514"/>
            </a:xfrm>
            <a:prstGeom prst="rect">
              <a:avLst/>
            </a:prstGeom>
          </p:spPr>
        </p:pic>
        <p:pic>
          <p:nvPicPr>
            <p:cNvPr id="20" name="Imagen 19" descr="E:\LOGOS\Logo GRM_full-colro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980" y="431272"/>
              <a:ext cx="1170803" cy="85351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11029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92342" y="442956"/>
            <a:ext cx="42252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LA PREMIACIÓN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39586" y="918302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NIVEL GREMO</a:t>
            </a:r>
            <a:endParaRPr lang="es-ES" sz="2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39586" y="1336678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a) </a:t>
            </a:r>
            <a:r>
              <a:rPr lang="es-ES" sz="1600" dirty="0" smtClean="0"/>
              <a:t>Selecciona </a:t>
            </a:r>
            <a:r>
              <a:rPr lang="es-ES" sz="1600" dirty="0"/>
              <a:t>y premia al estudiante y sección que obtenga el mejor promedio de logro entre los estudiantes y secciones participantes de las </a:t>
            </a:r>
            <a:r>
              <a:rPr lang="es-ES" sz="1600" dirty="0" err="1"/>
              <a:t>UGELs</a:t>
            </a:r>
            <a:r>
              <a:rPr lang="es-ES" sz="1600" dirty="0"/>
              <a:t> de su ámbito, según el informe del director, el registro de logro y la evaluación aplicada a los concursantes   </a:t>
            </a:r>
            <a:r>
              <a:rPr lang="es-ES" sz="1600" b="1" dirty="0"/>
              <a:t>(Formato 3 y 4 de la directiva de la MRCT</a:t>
            </a:r>
            <a:r>
              <a:rPr lang="es-ES" sz="1600" dirty="0" smtClean="0"/>
              <a:t>).</a:t>
            </a:r>
            <a:endParaRPr lang="es-PE" sz="1600" dirty="0"/>
          </a:p>
        </p:txBody>
      </p:sp>
      <p:sp>
        <p:nvSpPr>
          <p:cNvPr id="10" name="Rectángulo 9"/>
          <p:cNvSpPr/>
          <p:nvPr/>
        </p:nvSpPr>
        <p:spPr>
          <a:xfrm>
            <a:off x="439582" y="3756855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d) Publica </a:t>
            </a:r>
            <a:r>
              <a:rPr lang="es-ES" sz="1600" dirty="0"/>
              <a:t>la relación del estudiante y la sección seleccionados como ganadores por haber obtenido los mejores promedios de logro; así también a la sección que demuestre el mayor avance o progreso respecto al bimestre anterior de cada categoría, entre las II.EE. públicas y privadas que participan en la etapa regional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15" name="Rectángulo 14"/>
          <p:cNvSpPr/>
          <p:nvPr/>
        </p:nvSpPr>
        <p:spPr>
          <a:xfrm>
            <a:off x="439582" y="3006991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c)</a:t>
            </a:r>
            <a:r>
              <a:rPr lang="es-ES" sz="1600" dirty="0"/>
              <a:t> La GREMO contará con el apoyo de los especialistas de las UGEL de la región Moquegua para la elaboración de la evaluación que permitirá seleccionar a los ganadores del concurso.</a:t>
            </a:r>
            <a:endParaRPr lang="es-PE" sz="1600" dirty="0"/>
          </a:p>
          <a:p>
            <a:endParaRPr lang="es-PE" sz="1600" dirty="0"/>
          </a:p>
        </p:txBody>
      </p:sp>
      <p:sp>
        <p:nvSpPr>
          <p:cNvPr id="13" name="Rectángulo 12"/>
          <p:cNvSpPr/>
          <p:nvPr/>
        </p:nvSpPr>
        <p:spPr>
          <a:xfrm>
            <a:off x="439582" y="2252940"/>
            <a:ext cx="109307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dirty="0" smtClean="0"/>
              <a:t>b) Selecciona </a:t>
            </a:r>
            <a:r>
              <a:rPr lang="es-ES" sz="1600" dirty="0"/>
              <a:t>y premia a la sección que obtiene el mayor avance o progreso de logro entre los estudiantes y las secciones participantes de  las </a:t>
            </a:r>
            <a:r>
              <a:rPr lang="es-ES" sz="1600" dirty="0" err="1"/>
              <a:t>UGELs</a:t>
            </a:r>
            <a:r>
              <a:rPr lang="es-ES" sz="1600" dirty="0"/>
              <a:t> de su ámbito, según el informe del director y los registros de logro </a:t>
            </a:r>
            <a:r>
              <a:rPr lang="es-ES" sz="1600" b="1" dirty="0"/>
              <a:t>(Formato 3 y 5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16" name="Rectángulo 15"/>
          <p:cNvSpPr/>
          <p:nvPr/>
        </p:nvSpPr>
        <p:spPr>
          <a:xfrm>
            <a:off x="439582" y="4630198"/>
            <a:ext cx="109307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e) </a:t>
            </a:r>
            <a:r>
              <a:rPr lang="es-ES" sz="1600" dirty="0" smtClean="0"/>
              <a:t>Felicitará </a:t>
            </a:r>
            <a:r>
              <a:rPr lang="es-ES" sz="1600" dirty="0"/>
              <a:t>y reconoce mediante resolución a los docentes cuyos estudiantes o sección hayan obtenido el mejor promedio de logro y a los docentes cuya aula demuestre un mejor avance o mejora respecto al bimestre anterior entre las II.EE. públicas y privadas que participan en la etapa </a:t>
            </a:r>
            <a:r>
              <a:rPr lang="es-ES" sz="1600" dirty="0" smtClean="0"/>
              <a:t>REGIONAL</a:t>
            </a:r>
            <a:endParaRPr lang="es-PE" sz="1600" dirty="0"/>
          </a:p>
        </p:txBody>
      </p:sp>
      <p:sp>
        <p:nvSpPr>
          <p:cNvPr id="17" name="Rectángulo 16"/>
          <p:cNvSpPr/>
          <p:nvPr/>
        </p:nvSpPr>
        <p:spPr>
          <a:xfrm>
            <a:off x="372282" y="5503541"/>
            <a:ext cx="1093077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1600" b="1" dirty="0" smtClean="0"/>
              <a:t>f) </a:t>
            </a:r>
            <a:r>
              <a:rPr lang="es-ES" sz="1600" dirty="0" smtClean="0"/>
              <a:t>Otorgará </a:t>
            </a:r>
            <a:r>
              <a:rPr lang="es-ES" sz="1600" b="1" dirty="0"/>
              <a:t>premios y/o estímulos </a:t>
            </a:r>
            <a:r>
              <a:rPr lang="es-ES" sz="1600" dirty="0"/>
              <a:t>a los </a:t>
            </a:r>
            <a:r>
              <a:rPr lang="es-ES" sz="1600" b="1" dirty="0"/>
              <a:t>estudiantes q</a:t>
            </a:r>
            <a:r>
              <a:rPr lang="es-ES" sz="1600" dirty="0"/>
              <a:t>ue resulten ganadores, así como a la </a:t>
            </a:r>
            <a:r>
              <a:rPr lang="es-ES" sz="1600" b="1" dirty="0"/>
              <a:t>sección que demostró un mejor avance o progreso</a:t>
            </a:r>
            <a:r>
              <a:rPr lang="es-ES" sz="1600" dirty="0"/>
              <a:t> respecto al bimestre anterior</a:t>
            </a:r>
            <a:r>
              <a:rPr lang="es-ES" sz="1600" b="1" dirty="0"/>
              <a:t>; también</a:t>
            </a:r>
            <a:r>
              <a:rPr lang="es-ES" sz="1600" dirty="0"/>
              <a:t> se entregará </a:t>
            </a:r>
            <a:r>
              <a:rPr lang="es-ES" sz="1600" b="1" dirty="0"/>
              <a:t>un gallardete a la I.E</a:t>
            </a:r>
            <a:r>
              <a:rPr lang="es-ES" sz="1600" dirty="0"/>
              <a:t>. cuya sección demuestre el </a:t>
            </a:r>
            <a:r>
              <a:rPr lang="es-ES" sz="1600" b="1" dirty="0"/>
              <a:t>mejor promedio de logro. </a:t>
            </a:r>
            <a:endParaRPr lang="es-PE" sz="1600" dirty="0"/>
          </a:p>
          <a:p>
            <a:r>
              <a:rPr lang="es-ES" sz="1600" b="1" dirty="0" smtClean="0"/>
              <a:t>)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217923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02133" y="770947"/>
            <a:ext cx="73249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DOCUMENTOS PARA INSCRIPCIÓN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-188945" y="2742913"/>
            <a:ext cx="125616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Ficha de 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inscripción(Sección con mejor promedio </a:t>
            </a:r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(Anexo 2)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64107" y="4658250"/>
            <a:ext cx="891696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Declaración Jurada (Director de I.E.  (</a:t>
            </a:r>
            <a:r>
              <a:rPr lang="es-E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s-E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exo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4)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464107" y="5514555"/>
            <a:ext cx="91338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Declaración Jurada (Director de UGEL (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3" action="ppaction://hlinkfile"/>
              </a:rPr>
              <a:t>Anexo</a:t>
            </a:r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5)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464107" y="3599218"/>
            <a:ext cx="112555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Ficha </a:t>
            </a:r>
            <a:r>
              <a:rPr lang="es-E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inscripción 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(Sección con mayor progreso </a:t>
            </a:r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(Anexo 3)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514822" y="1816984"/>
            <a:ext cx="105955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Ficha de inscripción (</a:t>
            </a:r>
            <a:r>
              <a:rPr lang="es-E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</a:t>
            </a:r>
            <a:r>
              <a:rPr lang="es-E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con mejor promedio) (Anexo 1</a:t>
            </a:r>
          </a:p>
        </p:txBody>
      </p:sp>
    </p:spTree>
    <p:extLst>
      <p:ext uri="{BB962C8B-B14F-4D97-AF65-F5344CB8AC3E}">
        <p14:creationId xmlns:p14="http://schemas.microsoft.com/office/powerpoint/2010/main" val="211840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91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907375" y="0"/>
            <a:ext cx="5598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¿Cuáles son los objetivos</a:t>
            </a:r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789938624"/>
              </p:ext>
            </p:extLst>
          </p:nvPr>
        </p:nvGraphicFramePr>
        <p:xfrm>
          <a:off x="0" y="879231"/>
          <a:ext cx="11816862" cy="5556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50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66813" y="709164"/>
            <a:ext cx="20521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</a:t>
            </a:r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Cómo</a:t>
            </a:r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403010" y="2343314"/>
            <a:ext cx="97959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02 </a:t>
            </a:r>
            <a:r>
              <a:rPr lang="es-E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hrs</a:t>
            </a:r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Pedagógicas del área de comunicación 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>
            <a:hlinkClick r:id="rId2" action="ppaction://hlinkfile"/>
          </p:cNvPr>
          <p:cNvSpPr/>
          <p:nvPr/>
        </p:nvSpPr>
        <p:spPr>
          <a:xfrm>
            <a:off x="1516822" y="3575375"/>
            <a:ext cx="95683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Considerar el numeral 6.5 DEL TRATAMIENTO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4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62521" y="493765"/>
            <a:ext cx="526669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¿Con qué instrumentos?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630904" y="2767044"/>
            <a:ext cx="799374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Cronograma de Lectura (Formato 2)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779670" y="4387678"/>
            <a:ext cx="676002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Registro de logros (Formato 4)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ángulo 6">
            <a:hlinkClick r:id="rId2" action="ppaction://hlinkfile"/>
          </p:cNvPr>
          <p:cNvSpPr/>
          <p:nvPr/>
        </p:nvSpPr>
        <p:spPr>
          <a:xfrm>
            <a:off x="1935700" y="5230610"/>
            <a:ext cx="644797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Registro de logros (</a:t>
            </a:r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Formato 5)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935700" y="3609976"/>
            <a:ext cx="441172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Informe (Formato 3)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859500" y="1847408"/>
            <a:ext cx="67958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Ficha de monitoreo (Formato 1)</a:t>
            </a:r>
            <a:endParaRPr lang="es-E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53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7933" y="386586"/>
            <a:ext cx="3938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Qué acciones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35016" y="1114980"/>
            <a:ext cx="19543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GREMO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7801" y="1931295"/>
            <a:ext cx="111943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Socializará información con los especialistas del área de </a:t>
            </a:r>
            <a:r>
              <a:rPr lang="es-ES" sz="1600" dirty="0" smtClean="0"/>
              <a:t>comunicación de las </a:t>
            </a:r>
            <a:r>
              <a:rPr lang="es-ES" sz="1600" dirty="0" err="1" smtClean="0"/>
              <a:t>UGELs</a:t>
            </a:r>
            <a:r>
              <a:rPr lang="es-ES" sz="1600" dirty="0" smtClean="0"/>
              <a:t> de </a:t>
            </a:r>
            <a:r>
              <a:rPr lang="es-ES" sz="1600" dirty="0" err="1" smtClean="0"/>
              <a:t>Ilo</a:t>
            </a:r>
            <a:r>
              <a:rPr lang="es-ES" sz="1600" dirty="0" smtClean="0"/>
              <a:t>, Mariscal Nieto y Sánchez Cerro sobre el análisis de los   resultados de la ECE 2016 de parte de la UMC y los resultados de la prueba regional para determinar sobre las principales dificultades que presentan los estudiantes en </a:t>
            </a:r>
            <a:r>
              <a:rPr lang="es-ES" sz="1600" dirty="0"/>
              <a:t>la competencia de comprensión de textos escritos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15" name="Rectángulo 14"/>
          <p:cNvSpPr/>
          <p:nvPr/>
        </p:nvSpPr>
        <p:spPr>
          <a:xfrm>
            <a:off x="287801" y="2993832"/>
            <a:ext cx="111943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Socializará información con los especialistas del área de comunicación de las </a:t>
            </a:r>
            <a:r>
              <a:rPr lang="es-ES" sz="1600" dirty="0" err="1" smtClean="0"/>
              <a:t>UGELs</a:t>
            </a:r>
            <a:r>
              <a:rPr lang="es-ES" sz="1600" dirty="0" smtClean="0"/>
              <a:t> de </a:t>
            </a:r>
            <a:r>
              <a:rPr lang="es-ES" sz="1600" dirty="0" err="1"/>
              <a:t>Ilo</a:t>
            </a:r>
            <a:r>
              <a:rPr lang="es-ES" sz="1600" dirty="0"/>
              <a:t>, Mariscal Nieto y Sánchez Cerro sobre el análisis de los   resultados de la ECE </a:t>
            </a:r>
            <a:r>
              <a:rPr lang="es-ES" sz="1600" dirty="0" smtClean="0"/>
              <a:t>2016 </a:t>
            </a:r>
            <a:r>
              <a:rPr lang="es-ES" sz="1600" dirty="0"/>
              <a:t>de parte de la UMC y los resultados de la prueba regional para determinar sobre las principales dificultades que presentan los estudiantes en la competencia de comprensión de textos escritos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6" name="Rectángulo 5"/>
          <p:cNvSpPr/>
          <p:nvPr/>
        </p:nvSpPr>
        <p:spPr>
          <a:xfrm>
            <a:off x="235016" y="4056369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 smtClean="0"/>
              <a:t>Diseñará </a:t>
            </a:r>
            <a:r>
              <a:rPr lang="es-ES" sz="1600" dirty="0"/>
              <a:t>y ejecutará un plan de monitoreo a las acciones desarrolladas por las II.EE. públicas y privadas de la región Moquegua para la implementación de la Movilización Regional de la Educación Moquegua. </a:t>
            </a:r>
            <a:r>
              <a:rPr lang="es-ES" sz="1600" b="1" dirty="0"/>
              <a:t>( Ver formato 1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8" name="Rectángulo 7"/>
          <p:cNvSpPr/>
          <p:nvPr/>
        </p:nvSpPr>
        <p:spPr>
          <a:xfrm>
            <a:off x="235016" y="4872684"/>
            <a:ext cx="111943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 smtClean="0"/>
              <a:t>Monitoreará </a:t>
            </a:r>
            <a:r>
              <a:rPr lang="es-ES" sz="1600" dirty="0"/>
              <a:t>en coordinación con las </a:t>
            </a:r>
            <a:r>
              <a:rPr lang="es-ES" sz="1600" dirty="0" err="1"/>
              <a:t>UGELs</a:t>
            </a:r>
            <a:r>
              <a:rPr lang="es-ES" sz="1600" dirty="0"/>
              <a:t> el desarrollo de las acciones programadas para la Movilización Regional por la Comprensión de Textos y asesorará permanentemente a los que participan en la aplicación de los módulos de lectura en </a:t>
            </a:r>
            <a:r>
              <a:rPr lang="es-ES" sz="1600" dirty="0" smtClean="0"/>
              <a:t>…</a:t>
            </a:r>
            <a:r>
              <a:rPr lang="es-ES" sz="1600" b="1" dirty="0"/>
              <a:t> ( Ver </a:t>
            </a:r>
            <a:r>
              <a:rPr lang="es-ES" sz="1600" b="1" dirty="0" smtClean="0"/>
              <a:t>formato</a:t>
            </a:r>
            <a:r>
              <a:rPr lang="es-ES" sz="1600" dirty="0"/>
              <a:t> </a:t>
            </a:r>
            <a:r>
              <a:rPr lang="es-ES" sz="1600" b="1" dirty="0" smtClean="0"/>
              <a:t>1)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53578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7933" y="386586"/>
            <a:ext cx="3938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Qué acciones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40200" y="1114980"/>
            <a:ext cx="15440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UGEL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7801" y="1931295"/>
            <a:ext cx="111943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es-ES" sz="1600" dirty="0" smtClean="0"/>
              <a:t>Brindarán </a:t>
            </a:r>
            <a:r>
              <a:rPr lang="es-ES" sz="1600" dirty="0"/>
              <a:t>información y asesoramiento pedagógico a los asesores de letras o coordinadores de comunicación y docentes de área en sus respectivos ámbitos para contribuir en la ejecución de la Movilización Regional por la Comprensión de Textos</a:t>
            </a:r>
          </a:p>
          <a:p>
            <a:pPr algn="just"/>
            <a:endParaRPr lang="es-ES" sz="16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87797" y="2630435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 smtClean="0"/>
              <a:t>Conformarán </a:t>
            </a:r>
            <a:r>
              <a:rPr lang="es-ES" sz="1600" dirty="0"/>
              <a:t>el equipo técnico responsable, liderado por el o la especialista del área de comunicación, quien orientará y monitoreará permanentemente la aplicación de los módulos de lectura </a:t>
            </a:r>
            <a:r>
              <a:rPr lang="es-ES" sz="1600" dirty="0" smtClean="0"/>
              <a:t>… de </a:t>
            </a:r>
            <a:r>
              <a:rPr lang="es-ES" sz="1600" dirty="0"/>
              <a:t>acuerdo a la planificación de sus respectivos cronogramas de lectura. </a:t>
            </a:r>
            <a:r>
              <a:rPr lang="es-ES" sz="1600" b="1" dirty="0"/>
              <a:t>( Ver formato 2</a:t>
            </a:r>
            <a:r>
              <a:rPr lang="es-ES" sz="1600" b="1" dirty="0" smtClean="0"/>
              <a:t>)</a:t>
            </a:r>
            <a:endParaRPr lang="es-ES" sz="1600" dirty="0"/>
          </a:p>
        </p:txBody>
      </p:sp>
      <p:sp>
        <p:nvSpPr>
          <p:cNvPr id="12" name="Rectángulo 11"/>
          <p:cNvSpPr/>
          <p:nvPr/>
        </p:nvSpPr>
        <p:spPr>
          <a:xfrm>
            <a:off x="287797" y="3525377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 smtClean="0"/>
              <a:t>Remitirán </a:t>
            </a:r>
            <a:r>
              <a:rPr lang="es-ES" sz="1600" dirty="0"/>
              <a:t>a la GREMO el informe consolidado de las </a:t>
            </a:r>
            <a:r>
              <a:rPr lang="es-ES" sz="1600" b="1" dirty="0"/>
              <a:t>acciones iniciales </a:t>
            </a:r>
            <a:r>
              <a:rPr lang="es-ES" sz="1600" dirty="0"/>
              <a:t>(implementación) y el informe de las </a:t>
            </a:r>
            <a:r>
              <a:rPr lang="es-ES" sz="1600" b="1" dirty="0"/>
              <a:t>acciones de proceso </a:t>
            </a:r>
            <a:r>
              <a:rPr lang="es-ES" sz="1600" dirty="0"/>
              <a:t>(al concluir cada bimestres); así como </a:t>
            </a:r>
            <a:r>
              <a:rPr lang="es-ES" sz="1600" b="1" dirty="0"/>
              <a:t>las acciones finales </a:t>
            </a:r>
            <a:r>
              <a:rPr lang="es-ES" sz="1600" dirty="0"/>
              <a:t>(al concluir las acciones de la Movilización Regional) en base a sus acciones de monitoreo e informes remitidos por las II.EE. públicas y privadas de su ámbito. </a:t>
            </a:r>
            <a:r>
              <a:rPr lang="es-ES" sz="1600" b="1" dirty="0"/>
              <a:t>(Ver  formato 3</a:t>
            </a:r>
            <a:r>
              <a:rPr lang="es-ES" sz="1600" b="1" dirty="0" smtClean="0"/>
              <a:t>)</a:t>
            </a:r>
            <a:endParaRPr lang="es-ES" sz="1600" dirty="0"/>
          </a:p>
        </p:txBody>
      </p:sp>
      <p:sp>
        <p:nvSpPr>
          <p:cNvPr id="13" name="Rectángulo 12"/>
          <p:cNvSpPr/>
          <p:nvPr/>
        </p:nvSpPr>
        <p:spPr>
          <a:xfrm>
            <a:off x="287797" y="4420319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es-ES" sz="1600" dirty="0" smtClean="0"/>
              <a:t>Promoverán </a:t>
            </a:r>
            <a:r>
              <a:rPr lang="es-ES" sz="1600" dirty="0"/>
              <a:t>mediante sus redes educativas acciones de motivación, auto capacitación e intercambio de experiencias pedagógicas sobre la aplicación de los módulos de lectura </a:t>
            </a:r>
            <a:r>
              <a:rPr lang="es-ES" sz="1600" dirty="0" smtClean="0"/>
              <a:t>en ..</a:t>
            </a:r>
            <a:r>
              <a:rPr lang="es-ES" sz="1600" b="1" dirty="0" smtClean="0"/>
              <a:t>.</a:t>
            </a:r>
            <a:r>
              <a:rPr lang="es-ES" sz="1600" dirty="0" smtClean="0"/>
              <a:t> </a:t>
            </a:r>
            <a:r>
              <a:rPr lang="es-ES" sz="1600" dirty="0"/>
              <a:t>De no contar con las redes educativas, promoverán la organización o conformación de las mismas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14" name="Rectángulo 13"/>
          <p:cNvSpPr/>
          <p:nvPr/>
        </p:nvSpPr>
        <p:spPr>
          <a:xfrm>
            <a:off x="287797" y="5251316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es-ES" sz="1600" dirty="0" smtClean="0"/>
              <a:t>Monitorearán </a:t>
            </a:r>
            <a:r>
              <a:rPr lang="es-ES" sz="1600" dirty="0"/>
              <a:t>el desarrollo de  las acciones programadas para la Movilización Regional por la comprensión de textos  y asesorarán permanentemente  a los asesores de letras  o coordinadores de comunicación  y docentes que participan  en la aplicación de los módulos de lectura en </a:t>
            </a:r>
            <a:r>
              <a:rPr lang="es-ES" sz="1600" dirty="0" smtClean="0"/>
              <a:t>…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1988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42054" y="176968"/>
            <a:ext cx="3938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Qué acciones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7793" y="1100298"/>
            <a:ext cx="60487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 ASESORES O COORDINADORES 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7793" y="1944733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/>
            <a:r>
              <a:rPr lang="es-ES" sz="1600" dirty="0" smtClean="0"/>
              <a:t>Brindarán </a:t>
            </a:r>
            <a:r>
              <a:rPr lang="es-ES" sz="1600" dirty="0"/>
              <a:t>información y asesoramiento pedagógico a los docentes del área de comunicación de su institución educativa para contribuir en la ejecución de la Movilización Regional por la Comprensión de Textos y garantizar una práctica </a:t>
            </a:r>
            <a:r>
              <a:rPr lang="es-ES" sz="1600" dirty="0" smtClean="0"/>
              <a:t>pedagógica adecuada.</a:t>
            </a:r>
            <a:endParaRPr lang="es-ES" sz="16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87793" y="2649288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Conformarán el equipo técnico responsable, liderado por el asesor de letras o coordinador del área de comunicación, quienes coordinarán, orientarán y monitorearán permanentemente la aplicación de los módulos de lectura en las instituciones educativas JEC y </a:t>
            </a:r>
            <a:r>
              <a:rPr lang="es-ES" sz="1600" dirty="0" smtClean="0"/>
              <a:t>…  </a:t>
            </a:r>
            <a:r>
              <a:rPr lang="es-ES" sz="1600" b="1" dirty="0"/>
              <a:t>(Ver formato 2</a:t>
            </a:r>
            <a:r>
              <a:rPr lang="es-ES" sz="1600" b="1" dirty="0" smtClean="0"/>
              <a:t>)</a:t>
            </a:r>
            <a:endParaRPr lang="es-ES" sz="1600" dirty="0"/>
          </a:p>
        </p:txBody>
      </p:sp>
      <p:sp>
        <p:nvSpPr>
          <p:cNvPr id="12" name="Rectángulo 11"/>
          <p:cNvSpPr/>
          <p:nvPr/>
        </p:nvSpPr>
        <p:spPr>
          <a:xfrm>
            <a:off x="287793" y="3611688"/>
            <a:ext cx="1119436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Remitirán a la UGEL el informe consolidado de   las </a:t>
            </a:r>
            <a:r>
              <a:rPr lang="es-ES" sz="1600" b="1" dirty="0"/>
              <a:t>acciones iniciales </a:t>
            </a:r>
            <a:r>
              <a:rPr lang="es-ES" sz="1600" dirty="0"/>
              <a:t>(implementación) y el informe de las </a:t>
            </a:r>
            <a:r>
              <a:rPr lang="es-ES" sz="1600" b="1" dirty="0"/>
              <a:t>acciones de proceso </a:t>
            </a:r>
            <a:r>
              <a:rPr lang="es-ES" sz="1600" dirty="0"/>
              <a:t>(al concluir cada bimestres); así como las </a:t>
            </a:r>
            <a:r>
              <a:rPr lang="es-ES" sz="1600" b="1" dirty="0" smtClean="0"/>
              <a:t>acciones finales </a:t>
            </a:r>
            <a:r>
              <a:rPr lang="es-ES" sz="1600" dirty="0" smtClean="0"/>
              <a:t>(</a:t>
            </a:r>
            <a:r>
              <a:rPr lang="es-ES" sz="1600" dirty="0"/>
              <a:t>al concluir las acciones de la Movilización Regional) en base a los informes remitidos por los docentes de las respectivas </a:t>
            </a:r>
            <a:r>
              <a:rPr lang="es-ES" sz="1600" dirty="0" smtClean="0"/>
              <a:t>instituciones </a:t>
            </a:r>
            <a:r>
              <a:rPr lang="es-ES" sz="1600" dirty="0"/>
              <a:t>educativas</a:t>
            </a:r>
            <a:r>
              <a:rPr lang="es-ES" sz="1600" b="1" dirty="0"/>
              <a:t>. (Ver formato 3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9" name="Rectángulo 8"/>
          <p:cNvSpPr/>
          <p:nvPr/>
        </p:nvSpPr>
        <p:spPr>
          <a:xfrm>
            <a:off x="287793" y="4639566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Generarán espacios para  el intercambio de experiencias de los  docentes sobre  el proceso de aplicación de los módulos de lectura </a:t>
            </a:r>
            <a:r>
              <a:rPr lang="es-ES" sz="1600" dirty="0" smtClean="0"/>
              <a:t>en … </a:t>
            </a:r>
            <a:endParaRPr lang="es-ES" sz="1600" dirty="0"/>
          </a:p>
        </p:txBody>
      </p:sp>
      <p:sp>
        <p:nvSpPr>
          <p:cNvPr id="15" name="Rectángulo 14"/>
          <p:cNvSpPr/>
          <p:nvPr/>
        </p:nvSpPr>
        <p:spPr>
          <a:xfrm>
            <a:off x="287793" y="5355744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Monitorearán el desarrollo de las acciones programadas para la Movilización Regional por la </a:t>
            </a:r>
            <a:r>
              <a:rPr lang="es-ES" sz="1600" dirty="0" smtClean="0"/>
              <a:t>Comprensión </a:t>
            </a:r>
            <a:r>
              <a:rPr lang="es-ES" sz="1600" dirty="0"/>
              <a:t>de </a:t>
            </a:r>
            <a:r>
              <a:rPr lang="es-ES" sz="1600" dirty="0" smtClean="0"/>
              <a:t>Textos </a:t>
            </a:r>
            <a:r>
              <a:rPr lang="es-ES" sz="1600" dirty="0"/>
              <a:t>y asesorarán permanentemente a los docentes que participan en la aplicación de los módulos de lectura </a:t>
            </a:r>
            <a:r>
              <a:rPr lang="es-ES" sz="1600" dirty="0" smtClean="0"/>
              <a:t>en …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87729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42054" y="176968"/>
            <a:ext cx="3938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Qué acciones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7793" y="1110350"/>
            <a:ext cx="306340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 DIRECTORES 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7793" y="1944733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Asegurará que en la distribución horaria se dedique dos horas a la implementación de la Movilización Regional por la Comprensión de Textos</a:t>
            </a:r>
            <a:r>
              <a:rPr lang="es-ES" sz="1600" dirty="0" smtClean="0"/>
              <a:t>.</a:t>
            </a:r>
            <a:endParaRPr lang="es-PE" sz="1600" dirty="0"/>
          </a:p>
        </p:txBody>
      </p:sp>
      <p:sp>
        <p:nvSpPr>
          <p:cNvPr id="13" name="Rectángulo 12"/>
          <p:cNvSpPr/>
          <p:nvPr/>
        </p:nvSpPr>
        <p:spPr>
          <a:xfrm>
            <a:off x="287793" y="2539560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Presidirá el comité técnico con quien coordinará, orientará y monitoreará permanentemente la aplicación de los módulos de lectura en </a:t>
            </a:r>
            <a:r>
              <a:rPr lang="es-ES" sz="1600" dirty="0" smtClean="0"/>
              <a:t>… </a:t>
            </a:r>
            <a:r>
              <a:rPr lang="es-ES" sz="1600" b="1" dirty="0" smtClean="0"/>
              <a:t> </a:t>
            </a:r>
            <a:r>
              <a:rPr lang="es-ES" sz="1600" b="1" dirty="0"/>
              <a:t>(Ver formato 2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14" name="Rectángulo 13"/>
          <p:cNvSpPr/>
          <p:nvPr/>
        </p:nvSpPr>
        <p:spPr>
          <a:xfrm>
            <a:off x="287793" y="4375660"/>
            <a:ext cx="111943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Generará espacios para el intercambio de experiencias  de sus docentes sobre  el proceso de aplicación de los módulos de lectura en </a:t>
            </a:r>
            <a:r>
              <a:rPr lang="es-ES" sz="1600" dirty="0" smtClean="0"/>
              <a:t>…  </a:t>
            </a:r>
            <a:endParaRPr lang="es-PE" sz="1600" dirty="0"/>
          </a:p>
        </p:txBody>
      </p:sp>
      <p:sp>
        <p:nvSpPr>
          <p:cNvPr id="16" name="Rectángulo 15"/>
          <p:cNvSpPr/>
          <p:nvPr/>
        </p:nvSpPr>
        <p:spPr>
          <a:xfrm>
            <a:off x="287793" y="3373943"/>
            <a:ext cx="1119436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 dirty="0"/>
              <a:t>Remitirá oportunamente a la UGEL el informe consolidado de las acciones iniciales (implementación) y el informe de las acciones de proceso (al concluir cada bimestres); así como las acciones finales (al concluir las acciones de la Movilización Regional) en base a los informes remitidos por los asesores de letras o coordinadores de comunicación de la institución educativa</a:t>
            </a:r>
            <a:r>
              <a:rPr lang="es-ES" sz="1600" b="1" dirty="0"/>
              <a:t>. (Ver formato 3</a:t>
            </a:r>
            <a:r>
              <a:rPr lang="es-ES" sz="1600" b="1" dirty="0" smtClean="0"/>
              <a:t>)</a:t>
            </a:r>
            <a:endParaRPr lang="es-PE" sz="1600" dirty="0"/>
          </a:p>
        </p:txBody>
      </p:sp>
      <p:sp>
        <p:nvSpPr>
          <p:cNvPr id="18" name="Rectángulo 17"/>
          <p:cNvSpPr/>
          <p:nvPr/>
        </p:nvSpPr>
        <p:spPr>
          <a:xfrm>
            <a:off x="-175350" y="5131155"/>
            <a:ext cx="1121019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/>
            <a:r>
              <a:rPr lang="es-ES" sz="1600" dirty="0" smtClean="0"/>
              <a:t>Monitoreará </a:t>
            </a:r>
            <a:r>
              <a:rPr lang="es-ES" sz="1600" dirty="0"/>
              <a:t>el desarrollo de las acciones programadas para la Movilización Regional por la comprensión de textos en la institución educativa.</a:t>
            </a:r>
            <a:endParaRPr lang="es-PE" sz="1600" dirty="0"/>
          </a:p>
          <a:p>
            <a:r>
              <a:rPr lang="es-ES" sz="1600" b="1" dirty="0"/>
              <a:t> </a:t>
            </a:r>
            <a:endParaRPr lang="es-PE" sz="1600" dirty="0"/>
          </a:p>
        </p:txBody>
      </p:sp>
    </p:spTree>
    <p:extLst>
      <p:ext uri="{BB962C8B-B14F-4D97-AF65-F5344CB8AC3E}">
        <p14:creationId xmlns:p14="http://schemas.microsoft.com/office/powerpoint/2010/main" val="247951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537</TotalTime>
  <Words>3460</Words>
  <Application>Microsoft Office PowerPoint</Application>
  <PresentationFormat>Panorámica</PresentationFormat>
  <Paragraphs>154</Paragraphs>
  <Slides>23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 Narrow</vt:lpstr>
      <vt:lpstr>Calibri</vt:lpstr>
      <vt:lpstr>Calibri Light</vt:lpstr>
      <vt:lpstr>Times New Roman</vt:lpstr>
      <vt:lpstr>Retrospección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DEMETRIO SILVA JUAREZ</dc:creator>
  <cp:lastModifiedBy>Administrador</cp:lastModifiedBy>
  <cp:revision>62</cp:revision>
  <dcterms:created xsi:type="dcterms:W3CDTF">2017-08-08T16:39:16Z</dcterms:created>
  <dcterms:modified xsi:type="dcterms:W3CDTF">2017-08-15T14:05:05Z</dcterms:modified>
</cp:coreProperties>
</file>